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2" r:id="rId5"/>
    <p:sldId id="263" r:id="rId6"/>
    <p:sldId id="261" r:id="rId7"/>
    <p:sldId id="264" r:id="rId8"/>
    <p:sldId id="265" r:id="rId9"/>
    <p:sldId id="266" r:id="rId10"/>
    <p:sldId id="267" r:id="rId11"/>
    <p:sldId id="275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5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on Bond" initials="SB" lastIdx="1" clrIdx="0">
    <p:extLst>
      <p:ext uri="{19B8F6BF-5375-455C-9EA6-DF929625EA0E}">
        <p15:presenceInfo xmlns:p15="http://schemas.microsoft.com/office/powerpoint/2012/main" userId="S::simon@bondlegal.co.uk::b9fe1926-816f-4095-a6cc-9057d657c36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0C4E"/>
    <a:srgbClr val="E94E1B"/>
    <a:srgbClr val="0432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7B6AE2-8EA7-4BD6-92DD-4FED841C2330}" type="doc">
      <dgm:prSet loTypeId="urn:microsoft.com/office/officeart/2005/8/layout/cycle1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DFC8020-5BE0-4350-9C2D-988F18288CF7}">
      <dgm:prSet phldrT="[Text]" custT="1"/>
      <dgm:spPr/>
      <dgm:t>
        <a:bodyPr/>
        <a:lstStyle/>
        <a:p>
          <a:r>
            <a:rPr lang="en-GB" sz="2800" dirty="0"/>
            <a:t> </a:t>
          </a:r>
          <a:r>
            <a:rPr lang="en-GB" sz="1800" dirty="0"/>
            <a:t>Policy</a:t>
          </a:r>
        </a:p>
      </dgm:t>
    </dgm:pt>
    <dgm:pt modelId="{0B194613-1287-4B23-B684-F3376C7BC195}" type="parTrans" cxnId="{BDC9D8C6-BD09-40F6-B481-BC47340D16B1}">
      <dgm:prSet/>
      <dgm:spPr/>
      <dgm:t>
        <a:bodyPr/>
        <a:lstStyle/>
        <a:p>
          <a:endParaRPr lang="en-GB"/>
        </a:p>
      </dgm:t>
    </dgm:pt>
    <dgm:pt modelId="{35984B80-49F6-4769-8565-3D7A84842F75}" type="sibTrans" cxnId="{BDC9D8C6-BD09-40F6-B481-BC47340D16B1}">
      <dgm:prSet/>
      <dgm:spPr/>
      <dgm:t>
        <a:bodyPr/>
        <a:lstStyle/>
        <a:p>
          <a:endParaRPr lang="en-GB"/>
        </a:p>
      </dgm:t>
    </dgm:pt>
    <dgm:pt modelId="{5ECDC944-A4E8-42D4-8F5D-7355AE4FFCF0}">
      <dgm:prSet phldrT="[Text]"/>
      <dgm:spPr/>
      <dgm:t>
        <a:bodyPr/>
        <a:lstStyle/>
        <a:p>
          <a:r>
            <a:rPr lang="en-GB" dirty="0"/>
            <a:t>Reporting</a:t>
          </a:r>
        </a:p>
      </dgm:t>
    </dgm:pt>
    <dgm:pt modelId="{45F3E77B-B1B3-4E32-A899-55D946253A31}" type="parTrans" cxnId="{8F1C246A-D09B-42EA-A5AB-C6065CC47BB0}">
      <dgm:prSet/>
      <dgm:spPr/>
      <dgm:t>
        <a:bodyPr/>
        <a:lstStyle/>
        <a:p>
          <a:endParaRPr lang="en-GB"/>
        </a:p>
      </dgm:t>
    </dgm:pt>
    <dgm:pt modelId="{15596C29-17C8-4FD8-8B0E-4063652FC0AC}" type="sibTrans" cxnId="{8F1C246A-D09B-42EA-A5AB-C6065CC47BB0}">
      <dgm:prSet/>
      <dgm:spPr/>
      <dgm:t>
        <a:bodyPr/>
        <a:lstStyle/>
        <a:p>
          <a:endParaRPr lang="en-GB"/>
        </a:p>
      </dgm:t>
    </dgm:pt>
    <dgm:pt modelId="{DFE4D60D-3CB6-4F90-B8E7-B94D9C3BC63F}">
      <dgm:prSet phldrT="[Text]"/>
      <dgm:spPr/>
      <dgm:t>
        <a:bodyPr/>
        <a:lstStyle/>
        <a:p>
          <a:r>
            <a:rPr lang="en-GB" dirty="0"/>
            <a:t>Training</a:t>
          </a:r>
        </a:p>
      </dgm:t>
    </dgm:pt>
    <dgm:pt modelId="{5E2EE884-031C-4484-AA75-BF8071D030EA}" type="parTrans" cxnId="{787ABB5D-AD1F-4D1D-A9F3-B8B3CD474AA8}">
      <dgm:prSet/>
      <dgm:spPr/>
      <dgm:t>
        <a:bodyPr/>
        <a:lstStyle/>
        <a:p>
          <a:endParaRPr lang="en-GB"/>
        </a:p>
      </dgm:t>
    </dgm:pt>
    <dgm:pt modelId="{1B8F284C-9003-4830-BC17-87D713169784}" type="sibTrans" cxnId="{787ABB5D-AD1F-4D1D-A9F3-B8B3CD474AA8}">
      <dgm:prSet/>
      <dgm:spPr/>
      <dgm:t>
        <a:bodyPr/>
        <a:lstStyle/>
        <a:p>
          <a:endParaRPr lang="en-GB"/>
        </a:p>
      </dgm:t>
    </dgm:pt>
    <dgm:pt modelId="{C4995F41-0233-427B-80C6-890450FDA378}">
      <dgm:prSet phldrT="[Text]"/>
      <dgm:spPr/>
      <dgm:t>
        <a:bodyPr/>
        <a:lstStyle/>
        <a:p>
          <a:r>
            <a:rPr lang="en-GB" dirty="0"/>
            <a:t>Complaints</a:t>
          </a:r>
        </a:p>
      </dgm:t>
    </dgm:pt>
    <dgm:pt modelId="{BECE0637-3F6E-49A7-84A2-0994492BFF00}" type="parTrans" cxnId="{951029F0-6068-4E90-A6C3-7B608CBBE905}">
      <dgm:prSet/>
      <dgm:spPr/>
      <dgm:t>
        <a:bodyPr/>
        <a:lstStyle/>
        <a:p>
          <a:endParaRPr lang="en-GB"/>
        </a:p>
      </dgm:t>
    </dgm:pt>
    <dgm:pt modelId="{66C286A2-0800-4055-8FB4-7B474CC74C65}" type="sibTrans" cxnId="{951029F0-6068-4E90-A6C3-7B608CBBE905}">
      <dgm:prSet/>
      <dgm:spPr/>
      <dgm:t>
        <a:bodyPr/>
        <a:lstStyle/>
        <a:p>
          <a:endParaRPr lang="en-GB"/>
        </a:p>
      </dgm:t>
    </dgm:pt>
    <dgm:pt modelId="{662053C4-1C44-4E62-B41C-2E0F411C5EC9}">
      <dgm:prSet phldrT="[Text]"/>
      <dgm:spPr/>
      <dgm:t>
        <a:bodyPr/>
        <a:lstStyle/>
        <a:p>
          <a:r>
            <a:rPr lang="en-GB" dirty="0"/>
            <a:t>Third parties</a:t>
          </a:r>
        </a:p>
      </dgm:t>
    </dgm:pt>
    <dgm:pt modelId="{16F94070-4DBF-41DE-951F-75E1E4E5D8E3}" type="parTrans" cxnId="{C8F56F4E-359B-4BE8-8A41-57A1EFF44EF2}">
      <dgm:prSet/>
      <dgm:spPr/>
      <dgm:t>
        <a:bodyPr/>
        <a:lstStyle/>
        <a:p>
          <a:endParaRPr lang="en-GB"/>
        </a:p>
      </dgm:t>
    </dgm:pt>
    <dgm:pt modelId="{CCFDA1C9-A88B-430D-941E-5F97CD5B9CAA}" type="sibTrans" cxnId="{C8F56F4E-359B-4BE8-8A41-57A1EFF44EF2}">
      <dgm:prSet/>
      <dgm:spPr/>
      <dgm:t>
        <a:bodyPr/>
        <a:lstStyle/>
        <a:p>
          <a:endParaRPr lang="en-GB"/>
        </a:p>
      </dgm:t>
    </dgm:pt>
    <dgm:pt modelId="{96B3215A-0658-4AEA-B48C-E8B265EE936D}">
      <dgm:prSet custT="1"/>
      <dgm:spPr/>
      <dgm:t>
        <a:bodyPr/>
        <a:lstStyle/>
        <a:p>
          <a:r>
            <a:rPr lang="en-GB" sz="1800" dirty="0"/>
            <a:t>Risk</a:t>
          </a:r>
          <a:r>
            <a:rPr lang="en-GB" sz="2400" dirty="0"/>
            <a:t> </a:t>
          </a:r>
          <a:r>
            <a:rPr lang="en-GB" sz="1800" dirty="0"/>
            <a:t>assess</a:t>
          </a:r>
        </a:p>
      </dgm:t>
    </dgm:pt>
    <dgm:pt modelId="{C4884DD9-B40E-4B69-A72C-C40BCCD8FEB1}" type="parTrans" cxnId="{67376917-9C18-4296-B295-58BD077F17EC}">
      <dgm:prSet/>
      <dgm:spPr/>
      <dgm:t>
        <a:bodyPr/>
        <a:lstStyle/>
        <a:p>
          <a:endParaRPr lang="en-GB"/>
        </a:p>
      </dgm:t>
    </dgm:pt>
    <dgm:pt modelId="{76A5FDD4-DA32-4EAA-91F0-F6F8E9349E85}" type="sibTrans" cxnId="{67376917-9C18-4296-B295-58BD077F17EC}">
      <dgm:prSet/>
      <dgm:spPr/>
      <dgm:t>
        <a:bodyPr/>
        <a:lstStyle/>
        <a:p>
          <a:endParaRPr lang="en-GB"/>
        </a:p>
      </dgm:t>
    </dgm:pt>
    <dgm:pt modelId="{91A88B80-09B0-4AFB-B9BF-9A431362A909}">
      <dgm:prSet custT="1"/>
      <dgm:spPr/>
      <dgm:t>
        <a:bodyPr/>
        <a:lstStyle/>
        <a:p>
          <a:r>
            <a:rPr lang="en-GB" sz="1800" dirty="0"/>
            <a:t>Engage</a:t>
          </a:r>
          <a:r>
            <a:rPr lang="en-GB" sz="2400" dirty="0"/>
            <a:t> </a:t>
          </a:r>
          <a:r>
            <a:rPr lang="en-GB" sz="1800" dirty="0"/>
            <a:t>staff</a:t>
          </a:r>
        </a:p>
      </dgm:t>
    </dgm:pt>
    <dgm:pt modelId="{889251B3-B1F4-4AC2-8AD1-5FBE1B2ED3E5}" type="parTrans" cxnId="{430FACCF-A630-4F9A-AA73-F1C61757970F}">
      <dgm:prSet/>
      <dgm:spPr/>
      <dgm:t>
        <a:bodyPr/>
        <a:lstStyle/>
        <a:p>
          <a:endParaRPr lang="en-GB"/>
        </a:p>
      </dgm:t>
    </dgm:pt>
    <dgm:pt modelId="{5094F0E9-D842-4467-B6E9-9A4DC340CA71}" type="sibTrans" cxnId="{430FACCF-A630-4F9A-AA73-F1C61757970F}">
      <dgm:prSet/>
      <dgm:spPr/>
      <dgm:t>
        <a:bodyPr/>
        <a:lstStyle/>
        <a:p>
          <a:endParaRPr lang="en-GB"/>
        </a:p>
      </dgm:t>
    </dgm:pt>
    <dgm:pt modelId="{C20BC63C-0AB1-40ED-A88D-366572B2726F}">
      <dgm:prSet/>
      <dgm:spPr/>
      <dgm:t>
        <a:bodyPr/>
        <a:lstStyle/>
        <a:p>
          <a:r>
            <a:rPr lang="en-GB" dirty="0"/>
            <a:t>Review &amp; improve</a:t>
          </a:r>
        </a:p>
      </dgm:t>
    </dgm:pt>
    <dgm:pt modelId="{1E81AD05-5BB2-4A91-AA15-B8476D85574F}" type="parTrans" cxnId="{85EDD234-3535-4960-9196-FFAE086FCA29}">
      <dgm:prSet/>
      <dgm:spPr/>
      <dgm:t>
        <a:bodyPr/>
        <a:lstStyle/>
        <a:p>
          <a:endParaRPr lang="en-GB"/>
        </a:p>
      </dgm:t>
    </dgm:pt>
    <dgm:pt modelId="{F3A1D4B4-FFF4-41F0-85E0-D934528D6E68}" type="sibTrans" cxnId="{85EDD234-3535-4960-9196-FFAE086FCA29}">
      <dgm:prSet/>
      <dgm:spPr/>
      <dgm:t>
        <a:bodyPr/>
        <a:lstStyle/>
        <a:p>
          <a:endParaRPr lang="en-GB"/>
        </a:p>
      </dgm:t>
    </dgm:pt>
    <dgm:pt modelId="{DAF71BE7-DF13-4E37-9124-A613FFA7B3D8}" type="pres">
      <dgm:prSet presAssocID="{AD7B6AE2-8EA7-4BD6-92DD-4FED841C2330}" presName="cycle" presStyleCnt="0">
        <dgm:presLayoutVars>
          <dgm:dir/>
          <dgm:resizeHandles val="exact"/>
        </dgm:presLayoutVars>
      </dgm:prSet>
      <dgm:spPr/>
    </dgm:pt>
    <dgm:pt modelId="{412B98FC-4F56-4F72-AB5A-B494B3DFB146}" type="pres">
      <dgm:prSet presAssocID="{5DFC8020-5BE0-4350-9C2D-988F18288CF7}" presName="dummy" presStyleCnt="0"/>
      <dgm:spPr/>
    </dgm:pt>
    <dgm:pt modelId="{E48AD1C8-F185-4E19-9F43-0D22C0F52BCC}" type="pres">
      <dgm:prSet presAssocID="{5DFC8020-5BE0-4350-9C2D-988F18288CF7}" presName="node" presStyleLbl="revTx" presStyleIdx="0" presStyleCnt="8">
        <dgm:presLayoutVars>
          <dgm:bulletEnabled val="1"/>
        </dgm:presLayoutVars>
      </dgm:prSet>
      <dgm:spPr/>
    </dgm:pt>
    <dgm:pt modelId="{262DAC7B-AE8A-4968-B354-12909C4B6961}" type="pres">
      <dgm:prSet presAssocID="{35984B80-49F6-4769-8565-3D7A84842F75}" presName="sibTrans" presStyleLbl="node1" presStyleIdx="0" presStyleCnt="8"/>
      <dgm:spPr/>
    </dgm:pt>
    <dgm:pt modelId="{CA12CBAE-7CE3-4F2F-8D16-5E7D5D77643A}" type="pres">
      <dgm:prSet presAssocID="{91A88B80-09B0-4AFB-B9BF-9A431362A909}" presName="dummy" presStyleCnt="0"/>
      <dgm:spPr/>
    </dgm:pt>
    <dgm:pt modelId="{AD7E9987-CB18-45F5-8CC3-5108CF7AE643}" type="pres">
      <dgm:prSet presAssocID="{91A88B80-09B0-4AFB-B9BF-9A431362A909}" presName="node" presStyleLbl="revTx" presStyleIdx="1" presStyleCnt="8">
        <dgm:presLayoutVars>
          <dgm:bulletEnabled val="1"/>
        </dgm:presLayoutVars>
      </dgm:prSet>
      <dgm:spPr/>
    </dgm:pt>
    <dgm:pt modelId="{BDB8CEC9-7D51-434F-A720-96C6EF8757D8}" type="pres">
      <dgm:prSet presAssocID="{5094F0E9-D842-4467-B6E9-9A4DC340CA71}" presName="sibTrans" presStyleLbl="node1" presStyleIdx="1" presStyleCnt="8"/>
      <dgm:spPr/>
    </dgm:pt>
    <dgm:pt modelId="{1A68856F-4704-40F5-9BF1-A84EEAB598E0}" type="pres">
      <dgm:prSet presAssocID="{96B3215A-0658-4AEA-B48C-E8B265EE936D}" presName="dummy" presStyleCnt="0"/>
      <dgm:spPr/>
    </dgm:pt>
    <dgm:pt modelId="{DABC9DCF-EA99-42F9-B4B0-E4ACF4C1D125}" type="pres">
      <dgm:prSet presAssocID="{96B3215A-0658-4AEA-B48C-E8B265EE936D}" presName="node" presStyleLbl="revTx" presStyleIdx="2" presStyleCnt="8">
        <dgm:presLayoutVars>
          <dgm:bulletEnabled val="1"/>
        </dgm:presLayoutVars>
      </dgm:prSet>
      <dgm:spPr/>
    </dgm:pt>
    <dgm:pt modelId="{49A91FBF-6069-4D20-8A03-7EEBC13F878D}" type="pres">
      <dgm:prSet presAssocID="{76A5FDD4-DA32-4EAA-91F0-F6F8E9349E85}" presName="sibTrans" presStyleLbl="node1" presStyleIdx="2" presStyleCnt="8"/>
      <dgm:spPr/>
    </dgm:pt>
    <dgm:pt modelId="{1374EF74-63A6-4434-AEAE-E1B10FCDB889}" type="pres">
      <dgm:prSet presAssocID="{5ECDC944-A4E8-42D4-8F5D-7355AE4FFCF0}" presName="dummy" presStyleCnt="0"/>
      <dgm:spPr/>
    </dgm:pt>
    <dgm:pt modelId="{78B3864E-225D-4212-AC80-C8EC47F93EB0}" type="pres">
      <dgm:prSet presAssocID="{5ECDC944-A4E8-42D4-8F5D-7355AE4FFCF0}" presName="node" presStyleLbl="revTx" presStyleIdx="3" presStyleCnt="8">
        <dgm:presLayoutVars>
          <dgm:bulletEnabled val="1"/>
        </dgm:presLayoutVars>
      </dgm:prSet>
      <dgm:spPr/>
    </dgm:pt>
    <dgm:pt modelId="{916F8C3A-A9CF-4BAC-8FAC-5E2CB554FCA3}" type="pres">
      <dgm:prSet presAssocID="{15596C29-17C8-4FD8-8B0E-4063652FC0AC}" presName="sibTrans" presStyleLbl="node1" presStyleIdx="3" presStyleCnt="8"/>
      <dgm:spPr/>
    </dgm:pt>
    <dgm:pt modelId="{1CF5FBB6-33CB-48EE-B6B7-BB5AFF534EA0}" type="pres">
      <dgm:prSet presAssocID="{DFE4D60D-3CB6-4F90-B8E7-B94D9C3BC63F}" presName="dummy" presStyleCnt="0"/>
      <dgm:spPr/>
    </dgm:pt>
    <dgm:pt modelId="{4F162725-CC13-4D32-AD0A-D75F34FDF4F4}" type="pres">
      <dgm:prSet presAssocID="{DFE4D60D-3CB6-4F90-B8E7-B94D9C3BC63F}" presName="node" presStyleLbl="revTx" presStyleIdx="4" presStyleCnt="8">
        <dgm:presLayoutVars>
          <dgm:bulletEnabled val="1"/>
        </dgm:presLayoutVars>
      </dgm:prSet>
      <dgm:spPr/>
    </dgm:pt>
    <dgm:pt modelId="{3AC0B1BE-FA04-448C-A432-5B39A0B4947C}" type="pres">
      <dgm:prSet presAssocID="{1B8F284C-9003-4830-BC17-87D713169784}" presName="sibTrans" presStyleLbl="node1" presStyleIdx="4" presStyleCnt="8"/>
      <dgm:spPr/>
    </dgm:pt>
    <dgm:pt modelId="{370F8235-D5D3-40DA-977B-FDA62CFADC5C}" type="pres">
      <dgm:prSet presAssocID="{C4995F41-0233-427B-80C6-890450FDA378}" presName="dummy" presStyleCnt="0"/>
      <dgm:spPr/>
    </dgm:pt>
    <dgm:pt modelId="{D9E19407-29A2-472C-8323-D923BC042E55}" type="pres">
      <dgm:prSet presAssocID="{C4995F41-0233-427B-80C6-890450FDA378}" presName="node" presStyleLbl="revTx" presStyleIdx="5" presStyleCnt="8">
        <dgm:presLayoutVars>
          <dgm:bulletEnabled val="1"/>
        </dgm:presLayoutVars>
      </dgm:prSet>
      <dgm:spPr/>
    </dgm:pt>
    <dgm:pt modelId="{8219EB8B-EA65-4DB5-8E9D-77F507C1CBAA}" type="pres">
      <dgm:prSet presAssocID="{66C286A2-0800-4055-8FB4-7B474CC74C65}" presName="sibTrans" presStyleLbl="node1" presStyleIdx="5" presStyleCnt="8"/>
      <dgm:spPr/>
    </dgm:pt>
    <dgm:pt modelId="{3E2CD5DC-8700-4BA6-82A8-3B78D66CA93D}" type="pres">
      <dgm:prSet presAssocID="{662053C4-1C44-4E62-B41C-2E0F411C5EC9}" presName="dummy" presStyleCnt="0"/>
      <dgm:spPr/>
    </dgm:pt>
    <dgm:pt modelId="{0B68B13F-A8BF-4862-9AE5-D33C099F46D4}" type="pres">
      <dgm:prSet presAssocID="{662053C4-1C44-4E62-B41C-2E0F411C5EC9}" presName="node" presStyleLbl="revTx" presStyleIdx="6" presStyleCnt="8">
        <dgm:presLayoutVars>
          <dgm:bulletEnabled val="1"/>
        </dgm:presLayoutVars>
      </dgm:prSet>
      <dgm:spPr/>
    </dgm:pt>
    <dgm:pt modelId="{C3B80481-E565-408C-BCED-A3228303C4F9}" type="pres">
      <dgm:prSet presAssocID="{CCFDA1C9-A88B-430D-941E-5F97CD5B9CAA}" presName="sibTrans" presStyleLbl="node1" presStyleIdx="6" presStyleCnt="8"/>
      <dgm:spPr/>
    </dgm:pt>
    <dgm:pt modelId="{6B658816-8B56-48E7-B1A6-332623767123}" type="pres">
      <dgm:prSet presAssocID="{C20BC63C-0AB1-40ED-A88D-366572B2726F}" presName="dummy" presStyleCnt="0"/>
      <dgm:spPr/>
    </dgm:pt>
    <dgm:pt modelId="{3FC6172A-79CA-40EE-A8DE-74B1537E9568}" type="pres">
      <dgm:prSet presAssocID="{C20BC63C-0AB1-40ED-A88D-366572B2726F}" presName="node" presStyleLbl="revTx" presStyleIdx="7" presStyleCnt="8">
        <dgm:presLayoutVars>
          <dgm:bulletEnabled val="1"/>
        </dgm:presLayoutVars>
      </dgm:prSet>
      <dgm:spPr/>
    </dgm:pt>
    <dgm:pt modelId="{7F2CA83E-7268-4EEA-84C7-01C97C6881A3}" type="pres">
      <dgm:prSet presAssocID="{F3A1D4B4-FFF4-41F0-85E0-D934528D6E68}" presName="sibTrans" presStyleLbl="node1" presStyleIdx="7" presStyleCnt="8"/>
      <dgm:spPr/>
    </dgm:pt>
  </dgm:ptLst>
  <dgm:cxnLst>
    <dgm:cxn modelId="{67376917-9C18-4296-B295-58BD077F17EC}" srcId="{AD7B6AE2-8EA7-4BD6-92DD-4FED841C2330}" destId="{96B3215A-0658-4AEA-B48C-E8B265EE936D}" srcOrd="2" destOrd="0" parTransId="{C4884DD9-B40E-4B69-A72C-C40BCCD8FEB1}" sibTransId="{76A5FDD4-DA32-4EAA-91F0-F6F8E9349E85}"/>
    <dgm:cxn modelId="{D0FF8E20-4668-4BD6-AA15-BD37DCECDC22}" type="presOf" srcId="{AD7B6AE2-8EA7-4BD6-92DD-4FED841C2330}" destId="{DAF71BE7-DF13-4E37-9124-A613FFA7B3D8}" srcOrd="0" destOrd="0" presId="urn:microsoft.com/office/officeart/2005/8/layout/cycle1"/>
    <dgm:cxn modelId="{52B4B321-C3CB-4FA6-B04C-B526CF9789F4}" type="presOf" srcId="{662053C4-1C44-4E62-B41C-2E0F411C5EC9}" destId="{0B68B13F-A8BF-4862-9AE5-D33C099F46D4}" srcOrd="0" destOrd="0" presId="urn:microsoft.com/office/officeart/2005/8/layout/cycle1"/>
    <dgm:cxn modelId="{85EDD234-3535-4960-9196-FFAE086FCA29}" srcId="{AD7B6AE2-8EA7-4BD6-92DD-4FED841C2330}" destId="{C20BC63C-0AB1-40ED-A88D-366572B2726F}" srcOrd="7" destOrd="0" parTransId="{1E81AD05-5BB2-4A91-AA15-B8476D85574F}" sibTransId="{F3A1D4B4-FFF4-41F0-85E0-D934528D6E68}"/>
    <dgm:cxn modelId="{787ABB5D-AD1F-4D1D-A9F3-B8B3CD474AA8}" srcId="{AD7B6AE2-8EA7-4BD6-92DD-4FED841C2330}" destId="{DFE4D60D-3CB6-4F90-B8E7-B94D9C3BC63F}" srcOrd="4" destOrd="0" parTransId="{5E2EE884-031C-4484-AA75-BF8071D030EA}" sibTransId="{1B8F284C-9003-4830-BC17-87D713169784}"/>
    <dgm:cxn modelId="{8ACACE47-E547-48C9-8B71-C0E58BA61CEB}" type="presOf" srcId="{1B8F284C-9003-4830-BC17-87D713169784}" destId="{3AC0B1BE-FA04-448C-A432-5B39A0B4947C}" srcOrd="0" destOrd="0" presId="urn:microsoft.com/office/officeart/2005/8/layout/cycle1"/>
    <dgm:cxn modelId="{C5F78548-E86C-47C4-9EC8-5332566A34F4}" type="presOf" srcId="{F3A1D4B4-FFF4-41F0-85E0-D934528D6E68}" destId="{7F2CA83E-7268-4EEA-84C7-01C97C6881A3}" srcOrd="0" destOrd="0" presId="urn:microsoft.com/office/officeart/2005/8/layout/cycle1"/>
    <dgm:cxn modelId="{8F1C246A-D09B-42EA-A5AB-C6065CC47BB0}" srcId="{AD7B6AE2-8EA7-4BD6-92DD-4FED841C2330}" destId="{5ECDC944-A4E8-42D4-8F5D-7355AE4FFCF0}" srcOrd="3" destOrd="0" parTransId="{45F3E77B-B1B3-4E32-A899-55D946253A31}" sibTransId="{15596C29-17C8-4FD8-8B0E-4063652FC0AC}"/>
    <dgm:cxn modelId="{1E01814B-DC4A-49B9-956C-4F56D729857C}" type="presOf" srcId="{66C286A2-0800-4055-8FB4-7B474CC74C65}" destId="{8219EB8B-EA65-4DB5-8E9D-77F507C1CBAA}" srcOrd="0" destOrd="0" presId="urn:microsoft.com/office/officeart/2005/8/layout/cycle1"/>
    <dgm:cxn modelId="{1744294C-9A17-4558-A562-BE94356BC7D3}" type="presOf" srcId="{C20BC63C-0AB1-40ED-A88D-366572B2726F}" destId="{3FC6172A-79CA-40EE-A8DE-74B1537E9568}" srcOrd="0" destOrd="0" presId="urn:microsoft.com/office/officeart/2005/8/layout/cycle1"/>
    <dgm:cxn modelId="{C8F56F4E-359B-4BE8-8A41-57A1EFF44EF2}" srcId="{AD7B6AE2-8EA7-4BD6-92DD-4FED841C2330}" destId="{662053C4-1C44-4E62-B41C-2E0F411C5EC9}" srcOrd="6" destOrd="0" parTransId="{16F94070-4DBF-41DE-951F-75E1E4E5D8E3}" sibTransId="{CCFDA1C9-A88B-430D-941E-5F97CD5B9CAA}"/>
    <dgm:cxn modelId="{3AEB8F6E-FACE-43CD-BE55-E27B2A1C4DD1}" type="presOf" srcId="{DFE4D60D-3CB6-4F90-B8E7-B94D9C3BC63F}" destId="{4F162725-CC13-4D32-AD0A-D75F34FDF4F4}" srcOrd="0" destOrd="0" presId="urn:microsoft.com/office/officeart/2005/8/layout/cycle1"/>
    <dgm:cxn modelId="{CE40CC74-8ECC-428F-9555-50F9AF9155A0}" type="presOf" srcId="{5094F0E9-D842-4467-B6E9-9A4DC340CA71}" destId="{BDB8CEC9-7D51-434F-A720-96C6EF8757D8}" srcOrd="0" destOrd="0" presId="urn:microsoft.com/office/officeart/2005/8/layout/cycle1"/>
    <dgm:cxn modelId="{394ED981-D9DA-4C3F-94BA-27E843C80ACC}" type="presOf" srcId="{15596C29-17C8-4FD8-8B0E-4063652FC0AC}" destId="{916F8C3A-A9CF-4BAC-8FAC-5E2CB554FCA3}" srcOrd="0" destOrd="0" presId="urn:microsoft.com/office/officeart/2005/8/layout/cycle1"/>
    <dgm:cxn modelId="{11BE5698-8032-4B6F-89E0-F08211741F09}" type="presOf" srcId="{96B3215A-0658-4AEA-B48C-E8B265EE936D}" destId="{DABC9DCF-EA99-42F9-B4B0-E4ACF4C1D125}" srcOrd="0" destOrd="0" presId="urn:microsoft.com/office/officeart/2005/8/layout/cycle1"/>
    <dgm:cxn modelId="{F699DAA5-1559-4A2F-91E1-E7EC4869B7D7}" type="presOf" srcId="{35984B80-49F6-4769-8565-3D7A84842F75}" destId="{262DAC7B-AE8A-4968-B354-12909C4B6961}" srcOrd="0" destOrd="0" presId="urn:microsoft.com/office/officeart/2005/8/layout/cycle1"/>
    <dgm:cxn modelId="{5878AEB4-A6F8-4F9E-941F-77DED3A02803}" type="presOf" srcId="{C4995F41-0233-427B-80C6-890450FDA378}" destId="{D9E19407-29A2-472C-8323-D923BC042E55}" srcOrd="0" destOrd="0" presId="urn:microsoft.com/office/officeart/2005/8/layout/cycle1"/>
    <dgm:cxn modelId="{BDC9D8C6-BD09-40F6-B481-BC47340D16B1}" srcId="{AD7B6AE2-8EA7-4BD6-92DD-4FED841C2330}" destId="{5DFC8020-5BE0-4350-9C2D-988F18288CF7}" srcOrd="0" destOrd="0" parTransId="{0B194613-1287-4B23-B684-F3376C7BC195}" sibTransId="{35984B80-49F6-4769-8565-3D7A84842F75}"/>
    <dgm:cxn modelId="{430FACCF-A630-4F9A-AA73-F1C61757970F}" srcId="{AD7B6AE2-8EA7-4BD6-92DD-4FED841C2330}" destId="{91A88B80-09B0-4AFB-B9BF-9A431362A909}" srcOrd="1" destOrd="0" parTransId="{889251B3-B1F4-4AC2-8AD1-5FBE1B2ED3E5}" sibTransId="{5094F0E9-D842-4467-B6E9-9A4DC340CA71}"/>
    <dgm:cxn modelId="{39BCE6D6-39D8-44E8-A5D8-3DE106D526D5}" type="presOf" srcId="{5ECDC944-A4E8-42D4-8F5D-7355AE4FFCF0}" destId="{78B3864E-225D-4212-AC80-C8EC47F93EB0}" srcOrd="0" destOrd="0" presId="urn:microsoft.com/office/officeart/2005/8/layout/cycle1"/>
    <dgm:cxn modelId="{94023DE3-B859-46DD-AC37-C6DA4F2BFE85}" type="presOf" srcId="{CCFDA1C9-A88B-430D-941E-5F97CD5B9CAA}" destId="{C3B80481-E565-408C-BCED-A3228303C4F9}" srcOrd="0" destOrd="0" presId="urn:microsoft.com/office/officeart/2005/8/layout/cycle1"/>
    <dgm:cxn modelId="{951029F0-6068-4E90-A6C3-7B608CBBE905}" srcId="{AD7B6AE2-8EA7-4BD6-92DD-4FED841C2330}" destId="{C4995F41-0233-427B-80C6-890450FDA378}" srcOrd="5" destOrd="0" parTransId="{BECE0637-3F6E-49A7-84A2-0994492BFF00}" sibTransId="{66C286A2-0800-4055-8FB4-7B474CC74C65}"/>
    <dgm:cxn modelId="{39332EF0-CD3C-4C5B-A9E7-21CB1B536EA6}" type="presOf" srcId="{91A88B80-09B0-4AFB-B9BF-9A431362A909}" destId="{AD7E9987-CB18-45F5-8CC3-5108CF7AE643}" srcOrd="0" destOrd="0" presId="urn:microsoft.com/office/officeart/2005/8/layout/cycle1"/>
    <dgm:cxn modelId="{8F6C45F3-C087-4B64-8520-AFD66033B2F7}" type="presOf" srcId="{76A5FDD4-DA32-4EAA-91F0-F6F8E9349E85}" destId="{49A91FBF-6069-4D20-8A03-7EEBC13F878D}" srcOrd="0" destOrd="0" presId="urn:microsoft.com/office/officeart/2005/8/layout/cycle1"/>
    <dgm:cxn modelId="{2D4540F4-F158-469D-B1DD-F6D7B2571014}" type="presOf" srcId="{5DFC8020-5BE0-4350-9C2D-988F18288CF7}" destId="{E48AD1C8-F185-4E19-9F43-0D22C0F52BCC}" srcOrd="0" destOrd="0" presId="urn:microsoft.com/office/officeart/2005/8/layout/cycle1"/>
    <dgm:cxn modelId="{44A5AFC0-9002-4B2F-94EE-76A0F9C7CD64}" type="presParOf" srcId="{DAF71BE7-DF13-4E37-9124-A613FFA7B3D8}" destId="{412B98FC-4F56-4F72-AB5A-B494B3DFB146}" srcOrd="0" destOrd="0" presId="urn:microsoft.com/office/officeart/2005/8/layout/cycle1"/>
    <dgm:cxn modelId="{3B849BAA-BF64-4635-AE18-D0F37E0820C2}" type="presParOf" srcId="{DAF71BE7-DF13-4E37-9124-A613FFA7B3D8}" destId="{E48AD1C8-F185-4E19-9F43-0D22C0F52BCC}" srcOrd="1" destOrd="0" presId="urn:microsoft.com/office/officeart/2005/8/layout/cycle1"/>
    <dgm:cxn modelId="{938A8884-BA43-4AF7-AD93-AF78C88E5B71}" type="presParOf" srcId="{DAF71BE7-DF13-4E37-9124-A613FFA7B3D8}" destId="{262DAC7B-AE8A-4968-B354-12909C4B6961}" srcOrd="2" destOrd="0" presId="urn:microsoft.com/office/officeart/2005/8/layout/cycle1"/>
    <dgm:cxn modelId="{0A82FC2F-F80A-41A8-A7FC-FE321C8977A3}" type="presParOf" srcId="{DAF71BE7-DF13-4E37-9124-A613FFA7B3D8}" destId="{CA12CBAE-7CE3-4F2F-8D16-5E7D5D77643A}" srcOrd="3" destOrd="0" presId="urn:microsoft.com/office/officeart/2005/8/layout/cycle1"/>
    <dgm:cxn modelId="{3B1EFD9B-15C8-4E65-B49E-E6E752FF04B8}" type="presParOf" srcId="{DAF71BE7-DF13-4E37-9124-A613FFA7B3D8}" destId="{AD7E9987-CB18-45F5-8CC3-5108CF7AE643}" srcOrd="4" destOrd="0" presId="urn:microsoft.com/office/officeart/2005/8/layout/cycle1"/>
    <dgm:cxn modelId="{A08F4E84-7CD1-418E-9AC2-A6C8C8AAAAB6}" type="presParOf" srcId="{DAF71BE7-DF13-4E37-9124-A613FFA7B3D8}" destId="{BDB8CEC9-7D51-434F-A720-96C6EF8757D8}" srcOrd="5" destOrd="0" presId="urn:microsoft.com/office/officeart/2005/8/layout/cycle1"/>
    <dgm:cxn modelId="{A7DB8D45-FEAF-4F5E-A638-452EF09A58AC}" type="presParOf" srcId="{DAF71BE7-DF13-4E37-9124-A613FFA7B3D8}" destId="{1A68856F-4704-40F5-9BF1-A84EEAB598E0}" srcOrd="6" destOrd="0" presId="urn:microsoft.com/office/officeart/2005/8/layout/cycle1"/>
    <dgm:cxn modelId="{D4C176C6-96F8-413A-969F-BAFC5F6EBE0E}" type="presParOf" srcId="{DAF71BE7-DF13-4E37-9124-A613FFA7B3D8}" destId="{DABC9DCF-EA99-42F9-B4B0-E4ACF4C1D125}" srcOrd="7" destOrd="0" presId="urn:microsoft.com/office/officeart/2005/8/layout/cycle1"/>
    <dgm:cxn modelId="{CE2A4311-13B4-4332-B630-BAC6D1A76E0C}" type="presParOf" srcId="{DAF71BE7-DF13-4E37-9124-A613FFA7B3D8}" destId="{49A91FBF-6069-4D20-8A03-7EEBC13F878D}" srcOrd="8" destOrd="0" presId="urn:microsoft.com/office/officeart/2005/8/layout/cycle1"/>
    <dgm:cxn modelId="{F0748510-D287-4975-8DF5-19077EE0CAAB}" type="presParOf" srcId="{DAF71BE7-DF13-4E37-9124-A613FFA7B3D8}" destId="{1374EF74-63A6-4434-AEAE-E1B10FCDB889}" srcOrd="9" destOrd="0" presId="urn:microsoft.com/office/officeart/2005/8/layout/cycle1"/>
    <dgm:cxn modelId="{B85F771D-AD40-4E7B-BF85-5303A13F483A}" type="presParOf" srcId="{DAF71BE7-DF13-4E37-9124-A613FFA7B3D8}" destId="{78B3864E-225D-4212-AC80-C8EC47F93EB0}" srcOrd="10" destOrd="0" presId="urn:microsoft.com/office/officeart/2005/8/layout/cycle1"/>
    <dgm:cxn modelId="{FEA8CC5E-0D54-4FA4-8A16-A6577073167D}" type="presParOf" srcId="{DAF71BE7-DF13-4E37-9124-A613FFA7B3D8}" destId="{916F8C3A-A9CF-4BAC-8FAC-5E2CB554FCA3}" srcOrd="11" destOrd="0" presId="urn:microsoft.com/office/officeart/2005/8/layout/cycle1"/>
    <dgm:cxn modelId="{D4EF88E7-6779-41FF-9BB2-8B0B6FB856C0}" type="presParOf" srcId="{DAF71BE7-DF13-4E37-9124-A613FFA7B3D8}" destId="{1CF5FBB6-33CB-48EE-B6B7-BB5AFF534EA0}" srcOrd="12" destOrd="0" presId="urn:microsoft.com/office/officeart/2005/8/layout/cycle1"/>
    <dgm:cxn modelId="{B0C09236-1B5A-4F38-B53F-B99D3A2C5440}" type="presParOf" srcId="{DAF71BE7-DF13-4E37-9124-A613FFA7B3D8}" destId="{4F162725-CC13-4D32-AD0A-D75F34FDF4F4}" srcOrd="13" destOrd="0" presId="urn:microsoft.com/office/officeart/2005/8/layout/cycle1"/>
    <dgm:cxn modelId="{B99702A7-C90B-4D05-9F6F-1E5B43672EBB}" type="presParOf" srcId="{DAF71BE7-DF13-4E37-9124-A613FFA7B3D8}" destId="{3AC0B1BE-FA04-448C-A432-5B39A0B4947C}" srcOrd="14" destOrd="0" presId="urn:microsoft.com/office/officeart/2005/8/layout/cycle1"/>
    <dgm:cxn modelId="{4BEA0F0D-2C41-4EDD-AAFE-7EE193E7136B}" type="presParOf" srcId="{DAF71BE7-DF13-4E37-9124-A613FFA7B3D8}" destId="{370F8235-D5D3-40DA-977B-FDA62CFADC5C}" srcOrd="15" destOrd="0" presId="urn:microsoft.com/office/officeart/2005/8/layout/cycle1"/>
    <dgm:cxn modelId="{FEFA5ABB-BC35-4913-93AD-8571F7FA4AEC}" type="presParOf" srcId="{DAF71BE7-DF13-4E37-9124-A613FFA7B3D8}" destId="{D9E19407-29A2-472C-8323-D923BC042E55}" srcOrd="16" destOrd="0" presId="urn:microsoft.com/office/officeart/2005/8/layout/cycle1"/>
    <dgm:cxn modelId="{4B42B934-9B3A-4C7D-916A-9C9C47E44C75}" type="presParOf" srcId="{DAF71BE7-DF13-4E37-9124-A613FFA7B3D8}" destId="{8219EB8B-EA65-4DB5-8E9D-77F507C1CBAA}" srcOrd="17" destOrd="0" presId="urn:microsoft.com/office/officeart/2005/8/layout/cycle1"/>
    <dgm:cxn modelId="{98FDF894-0124-4672-AB2D-23B72B9E7D1B}" type="presParOf" srcId="{DAF71BE7-DF13-4E37-9124-A613FFA7B3D8}" destId="{3E2CD5DC-8700-4BA6-82A8-3B78D66CA93D}" srcOrd="18" destOrd="0" presId="urn:microsoft.com/office/officeart/2005/8/layout/cycle1"/>
    <dgm:cxn modelId="{FDB1F7C0-492F-4B5A-9420-1ACD009CBB54}" type="presParOf" srcId="{DAF71BE7-DF13-4E37-9124-A613FFA7B3D8}" destId="{0B68B13F-A8BF-4862-9AE5-D33C099F46D4}" srcOrd="19" destOrd="0" presId="urn:microsoft.com/office/officeart/2005/8/layout/cycle1"/>
    <dgm:cxn modelId="{51C5AC7D-993C-48F4-BF2A-C6AB1C5C3AD1}" type="presParOf" srcId="{DAF71BE7-DF13-4E37-9124-A613FFA7B3D8}" destId="{C3B80481-E565-408C-BCED-A3228303C4F9}" srcOrd="20" destOrd="0" presId="urn:microsoft.com/office/officeart/2005/8/layout/cycle1"/>
    <dgm:cxn modelId="{6858DA9F-4B41-48C0-B4EB-5959452F3556}" type="presParOf" srcId="{DAF71BE7-DF13-4E37-9124-A613FFA7B3D8}" destId="{6B658816-8B56-48E7-B1A6-332623767123}" srcOrd="21" destOrd="0" presId="urn:microsoft.com/office/officeart/2005/8/layout/cycle1"/>
    <dgm:cxn modelId="{7CAFB3CF-108F-4D73-A9E5-6177B07A4C20}" type="presParOf" srcId="{DAF71BE7-DF13-4E37-9124-A613FFA7B3D8}" destId="{3FC6172A-79CA-40EE-A8DE-74B1537E9568}" srcOrd="22" destOrd="0" presId="urn:microsoft.com/office/officeart/2005/8/layout/cycle1"/>
    <dgm:cxn modelId="{28E31AEA-A58F-4F26-8F1F-86EB1E803CFE}" type="presParOf" srcId="{DAF71BE7-DF13-4E37-9124-A613FFA7B3D8}" destId="{7F2CA83E-7268-4EEA-84C7-01C97C6881A3}" srcOrd="23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AF59F3-10DA-4D4C-A3DE-C4E1839C654E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45D007A0-9A18-4105-960C-86BCD851D215}">
      <dgm:prSet phldrT="[Text]"/>
      <dgm:spPr/>
      <dgm:t>
        <a:bodyPr/>
        <a:lstStyle/>
        <a:p>
          <a:r>
            <a:rPr lang="en-GB" dirty="0"/>
            <a:t>Hazards</a:t>
          </a:r>
        </a:p>
      </dgm:t>
    </dgm:pt>
    <dgm:pt modelId="{6CC3598F-3A84-4983-B5DF-BFD56E9F716C}" type="parTrans" cxnId="{78934BDD-3061-45D3-A3DB-00BB6EDCA6C0}">
      <dgm:prSet/>
      <dgm:spPr/>
      <dgm:t>
        <a:bodyPr/>
        <a:lstStyle/>
        <a:p>
          <a:endParaRPr lang="en-GB"/>
        </a:p>
      </dgm:t>
    </dgm:pt>
    <dgm:pt modelId="{D45DF86C-72B1-45F5-B76D-D8073203C240}" type="sibTrans" cxnId="{78934BDD-3061-45D3-A3DB-00BB6EDCA6C0}">
      <dgm:prSet/>
      <dgm:spPr/>
      <dgm:t>
        <a:bodyPr/>
        <a:lstStyle/>
        <a:p>
          <a:endParaRPr lang="en-GB"/>
        </a:p>
      </dgm:t>
    </dgm:pt>
    <dgm:pt modelId="{7E2930CA-BE9E-4433-98DB-6BF59EC55260}">
      <dgm:prSet phldrT="[Text]" custT="1"/>
      <dgm:spPr/>
      <dgm:t>
        <a:bodyPr/>
        <a:lstStyle/>
        <a:p>
          <a:r>
            <a:rPr lang="en-GB" sz="2800" dirty="0"/>
            <a:t>Identify the hazards</a:t>
          </a:r>
        </a:p>
      </dgm:t>
    </dgm:pt>
    <dgm:pt modelId="{8AB1AE6F-AC7F-4F30-9687-6EF2C8613F6E}" type="parTrans" cxnId="{AA4AA15B-88D6-4AF7-B0D0-45031FA07D42}">
      <dgm:prSet/>
      <dgm:spPr/>
      <dgm:t>
        <a:bodyPr/>
        <a:lstStyle/>
        <a:p>
          <a:endParaRPr lang="en-GB"/>
        </a:p>
      </dgm:t>
    </dgm:pt>
    <dgm:pt modelId="{759E099D-3032-4B07-AE79-B903B23F8269}" type="sibTrans" cxnId="{AA4AA15B-88D6-4AF7-B0D0-45031FA07D42}">
      <dgm:prSet/>
      <dgm:spPr/>
      <dgm:t>
        <a:bodyPr/>
        <a:lstStyle/>
        <a:p>
          <a:endParaRPr lang="en-GB"/>
        </a:p>
      </dgm:t>
    </dgm:pt>
    <dgm:pt modelId="{151F982F-5233-419D-A9C1-A436C8A038D5}">
      <dgm:prSet phldrT="[Text]" custT="1"/>
      <dgm:spPr/>
      <dgm:t>
        <a:bodyPr/>
        <a:lstStyle/>
        <a:p>
          <a:r>
            <a:rPr lang="en-GB" sz="1600" dirty="0"/>
            <a:t>Assess the risks</a:t>
          </a:r>
        </a:p>
      </dgm:t>
    </dgm:pt>
    <dgm:pt modelId="{804CCADB-C26C-4715-80B1-E6A426CE708B}" type="parTrans" cxnId="{34253784-46DD-43F2-BEBD-6C98116EFFA3}">
      <dgm:prSet/>
      <dgm:spPr/>
      <dgm:t>
        <a:bodyPr/>
        <a:lstStyle/>
        <a:p>
          <a:endParaRPr lang="en-GB"/>
        </a:p>
      </dgm:t>
    </dgm:pt>
    <dgm:pt modelId="{EA0FFCD3-E4D8-439D-86BF-5833CCFBCAAE}" type="sibTrans" cxnId="{34253784-46DD-43F2-BEBD-6C98116EFFA3}">
      <dgm:prSet/>
      <dgm:spPr/>
      <dgm:t>
        <a:bodyPr/>
        <a:lstStyle/>
        <a:p>
          <a:endParaRPr lang="en-GB"/>
        </a:p>
      </dgm:t>
    </dgm:pt>
    <dgm:pt modelId="{18780CD9-0265-4BDE-88DF-B4CAF53E5D64}">
      <dgm:prSet phldrT="[Text]"/>
      <dgm:spPr/>
      <dgm:t>
        <a:bodyPr/>
        <a:lstStyle/>
        <a:p>
          <a:r>
            <a:rPr lang="en-GB" dirty="0"/>
            <a:t> Assessing the risks – urgency, severity, options</a:t>
          </a:r>
        </a:p>
      </dgm:t>
    </dgm:pt>
    <dgm:pt modelId="{6405A05E-9220-4B99-A744-CB91F8014970}" type="parTrans" cxnId="{71E196BD-7737-4C6C-B7F5-7C9861788BB4}">
      <dgm:prSet/>
      <dgm:spPr/>
      <dgm:t>
        <a:bodyPr/>
        <a:lstStyle/>
        <a:p>
          <a:endParaRPr lang="en-GB"/>
        </a:p>
      </dgm:t>
    </dgm:pt>
    <dgm:pt modelId="{E3D8E57D-4F9B-459F-8FBB-7C7EA19E256A}" type="sibTrans" cxnId="{71E196BD-7737-4C6C-B7F5-7C9861788BB4}">
      <dgm:prSet/>
      <dgm:spPr/>
      <dgm:t>
        <a:bodyPr/>
        <a:lstStyle/>
        <a:p>
          <a:endParaRPr lang="en-GB"/>
        </a:p>
      </dgm:t>
    </dgm:pt>
    <dgm:pt modelId="{F414ABD9-41E7-4B4B-8C4B-665FE1F77B2B}">
      <dgm:prSet phldrT="[Text]"/>
      <dgm:spPr/>
      <dgm:t>
        <a:bodyPr/>
        <a:lstStyle/>
        <a:p>
          <a:r>
            <a:rPr lang="en-GB" dirty="0"/>
            <a:t>Controls</a:t>
          </a:r>
        </a:p>
      </dgm:t>
    </dgm:pt>
    <dgm:pt modelId="{0B16873D-0E2D-4C05-8564-99C5B9F35253}" type="parTrans" cxnId="{13ABB7D8-3BDE-4EB5-82A9-3BD5623E7903}">
      <dgm:prSet/>
      <dgm:spPr/>
      <dgm:t>
        <a:bodyPr/>
        <a:lstStyle/>
        <a:p>
          <a:endParaRPr lang="en-GB"/>
        </a:p>
      </dgm:t>
    </dgm:pt>
    <dgm:pt modelId="{8E5F9FA0-7227-4C00-B1E4-90E4104E07E9}" type="sibTrans" cxnId="{13ABB7D8-3BDE-4EB5-82A9-3BD5623E7903}">
      <dgm:prSet/>
      <dgm:spPr/>
      <dgm:t>
        <a:bodyPr/>
        <a:lstStyle/>
        <a:p>
          <a:endParaRPr lang="en-GB"/>
        </a:p>
      </dgm:t>
    </dgm:pt>
    <dgm:pt modelId="{C221EF86-27D4-4E6F-8551-AFB46D72E8B5}">
      <dgm:prSet phldrT="[Text]"/>
      <dgm:spPr/>
      <dgm:t>
        <a:bodyPr/>
        <a:lstStyle/>
        <a:p>
          <a:r>
            <a:rPr lang="en-GB" dirty="0"/>
            <a:t>Implement control measures to eliminate or minimise risks</a:t>
          </a:r>
        </a:p>
      </dgm:t>
    </dgm:pt>
    <dgm:pt modelId="{D9CAFA13-5AC2-42AA-A64F-43917CDA808F}" type="parTrans" cxnId="{5BD26526-DACE-402E-8AF6-65022BF2797A}">
      <dgm:prSet/>
      <dgm:spPr/>
      <dgm:t>
        <a:bodyPr/>
        <a:lstStyle/>
        <a:p>
          <a:endParaRPr lang="en-GB"/>
        </a:p>
      </dgm:t>
    </dgm:pt>
    <dgm:pt modelId="{C36F45B5-59A9-47D6-BFB3-A13D4C834CD8}" type="sibTrans" cxnId="{5BD26526-DACE-402E-8AF6-65022BF2797A}">
      <dgm:prSet/>
      <dgm:spPr/>
      <dgm:t>
        <a:bodyPr/>
        <a:lstStyle/>
        <a:p>
          <a:endParaRPr lang="en-GB"/>
        </a:p>
      </dgm:t>
    </dgm:pt>
    <dgm:pt modelId="{0CE80188-EF49-458D-8B3B-4E8EB8943F6B}">
      <dgm:prSet/>
      <dgm:spPr/>
      <dgm:t>
        <a:bodyPr/>
        <a:lstStyle/>
        <a:p>
          <a:r>
            <a:rPr lang="en-GB" dirty="0"/>
            <a:t>Review</a:t>
          </a:r>
        </a:p>
      </dgm:t>
    </dgm:pt>
    <dgm:pt modelId="{2ABF066E-B4A6-4808-BCD7-CB5D79AE6E4D}" type="parTrans" cxnId="{B4D42976-B49D-4B2C-BA5D-0FBE19D87F1C}">
      <dgm:prSet/>
      <dgm:spPr/>
      <dgm:t>
        <a:bodyPr/>
        <a:lstStyle/>
        <a:p>
          <a:endParaRPr lang="en-GB"/>
        </a:p>
      </dgm:t>
    </dgm:pt>
    <dgm:pt modelId="{8476D7BB-516B-4F9A-B114-7C612B76DFA6}" type="sibTrans" cxnId="{B4D42976-B49D-4B2C-BA5D-0FBE19D87F1C}">
      <dgm:prSet/>
      <dgm:spPr/>
      <dgm:t>
        <a:bodyPr/>
        <a:lstStyle/>
        <a:p>
          <a:endParaRPr lang="en-GB"/>
        </a:p>
      </dgm:t>
    </dgm:pt>
    <dgm:pt modelId="{579DEC78-0F94-49A0-A277-59F8C249C058}">
      <dgm:prSet/>
      <dgm:spPr/>
      <dgm:t>
        <a:bodyPr/>
        <a:lstStyle/>
        <a:p>
          <a:r>
            <a:rPr lang="en-GB" dirty="0"/>
            <a:t>Regular reviews to ensure effectiveness</a:t>
          </a:r>
        </a:p>
      </dgm:t>
    </dgm:pt>
    <dgm:pt modelId="{982C0A6A-9C8D-4B57-89B9-1DFDC093397A}" type="parTrans" cxnId="{8A379FC5-053D-475F-862A-42E628B07EBA}">
      <dgm:prSet/>
      <dgm:spPr/>
      <dgm:t>
        <a:bodyPr/>
        <a:lstStyle/>
        <a:p>
          <a:endParaRPr lang="en-GB"/>
        </a:p>
      </dgm:t>
    </dgm:pt>
    <dgm:pt modelId="{72934B4B-1E3A-4E74-A244-A13322FBE06A}" type="sibTrans" cxnId="{8A379FC5-053D-475F-862A-42E628B07EBA}">
      <dgm:prSet/>
      <dgm:spPr/>
      <dgm:t>
        <a:bodyPr/>
        <a:lstStyle/>
        <a:p>
          <a:endParaRPr lang="en-GB"/>
        </a:p>
      </dgm:t>
    </dgm:pt>
    <dgm:pt modelId="{6AED088A-69CC-45A6-9CC4-B69031531FDB}" type="pres">
      <dgm:prSet presAssocID="{1BAF59F3-10DA-4D4C-A3DE-C4E1839C654E}" presName="linearFlow" presStyleCnt="0">
        <dgm:presLayoutVars>
          <dgm:dir/>
          <dgm:animLvl val="lvl"/>
          <dgm:resizeHandles val="exact"/>
        </dgm:presLayoutVars>
      </dgm:prSet>
      <dgm:spPr/>
    </dgm:pt>
    <dgm:pt modelId="{94FFD5FD-8A5E-469D-A281-1578F6511E2A}" type="pres">
      <dgm:prSet presAssocID="{45D007A0-9A18-4105-960C-86BCD851D215}" presName="composite" presStyleCnt="0"/>
      <dgm:spPr/>
    </dgm:pt>
    <dgm:pt modelId="{3C59D4FB-2DE7-4115-BE36-4080114D5621}" type="pres">
      <dgm:prSet presAssocID="{45D007A0-9A18-4105-960C-86BCD851D215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A2A5D722-F67D-4825-8F50-BFE27CED38D3}" type="pres">
      <dgm:prSet presAssocID="{45D007A0-9A18-4105-960C-86BCD851D215}" presName="descendantText" presStyleLbl="alignAcc1" presStyleIdx="0" presStyleCnt="4" custLinFactNeighborX="3748" custLinFactNeighborY="-1872">
        <dgm:presLayoutVars>
          <dgm:bulletEnabled val="1"/>
        </dgm:presLayoutVars>
      </dgm:prSet>
      <dgm:spPr/>
    </dgm:pt>
    <dgm:pt modelId="{3EDD5544-9EEE-4E9A-9DDE-00EF81266648}" type="pres">
      <dgm:prSet presAssocID="{D45DF86C-72B1-45F5-B76D-D8073203C240}" presName="sp" presStyleCnt="0"/>
      <dgm:spPr/>
    </dgm:pt>
    <dgm:pt modelId="{9E1EC056-C4DA-4E19-9A95-439335E30FB7}" type="pres">
      <dgm:prSet presAssocID="{151F982F-5233-419D-A9C1-A436C8A038D5}" presName="composite" presStyleCnt="0"/>
      <dgm:spPr/>
    </dgm:pt>
    <dgm:pt modelId="{0A8AD106-8D0C-45B5-A172-38555EB99ACC}" type="pres">
      <dgm:prSet presAssocID="{151F982F-5233-419D-A9C1-A436C8A038D5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2F6516AB-575E-49C8-8E0E-9FC5EA053EBB}" type="pres">
      <dgm:prSet presAssocID="{151F982F-5233-419D-A9C1-A436C8A038D5}" presName="descendantText" presStyleLbl="alignAcc1" presStyleIdx="1" presStyleCnt="4">
        <dgm:presLayoutVars>
          <dgm:bulletEnabled val="1"/>
        </dgm:presLayoutVars>
      </dgm:prSet>
      <dgm:spPr/>
    </dgm:pt>
    <dgm:pt modelId="{6BE4CE4F-2048-49D1-B215-631561B1CE3C}" type="pres">
      <dgm:prSet presAssocID="{EA0FFCD3-E4D8-439D-86BF-5833CCFBCAAE}" presName="sp" presStyleCnt="0"/>
      <dgm:spPr/>
    </dgm:pt>
    <dgm:pt modelId="{9D4B9A1E-39F8-4D80-8164-001150EEF07D}" type="pres">
      <dgm:prSet presAssocID="{F414ABD9-41E7-4B4B-8C4B-665FE1F77B2B}" presName="composite" presStyleCnt="0"/>
      <dgm:spPr/>
    </dgm:pt>
    <dgm:pt modelId="{02AF0A25-B179-4FEA-BC81-B3CF7E3B3C30}" type="pres">
      <dgm:prSet presAssocID="{F414ABD9-41E7-4B4B-8C4B-665FE1F77B2B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D922473E-8765-4BB6-B0F6-3590CDCEB30D}" type="pres">
      <dgm:prSet presAssocID="{F414ABD9-41E7-4B4B-8C4B-665FE1F77B2B}" presName="descendantText" presStyleLbl="alignAcc1" presStyleIdx="2" presStyleCnt="4">
        <dgm:presLayoutVars>
          <dgm:bulletEnabled val="1"/>
        </dgm:presLayoutVars>
      </dgm:prSet>
      <dgm:spPr/>
    </dgm:pt>
    <dgm:pt modelId="{1A19ACE9-C13F-4C49-8E0C-CCBBC81D4C0B}" type="pres">
      <dgm:prSet presAssocID="{8E5F9FA0-7227-4C00-B1E4-90E4104E07E9}" presName="sp" presStyleCnt="0"/>
      <dgm:spPr/>
    </dgm:pt>
    <dgm:pt modelId="{9E45C5CB-8A98-4F49-9199-5319B0E6E870}" type="pres">
      <dgm:prSet presAssocID="{0CE80188-EF49-458D-8B3B-4E8EB8943F6B}" presName="composite" presStyleCnt="0"/>
      <dgm:spPr/>
    </dgm:pt>
    <dgm:pt modelId="{4FA889B3-7B81-4250-A5FC-EC13E25F227F}" type="pres">
      <dgm:prSet presAssocID="{0CE80188-EF49-458D-8B3B-4E8EB8943F6B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FD7DA171-251B-4F6D-8659-986969AF2FC5}" type="pres">
      <dgm:prSet presAssocID="{0CE80188-EF49-458D-8B3B-4E8EB8943F6B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89A97B09-46BD-4443-BBC9-4741BA8AE034}" type="presOf" srcId="{7E2930CA-BE9E-4433-98DB-6BF59EC55260}" destId="{A2A5D722-F67D-4825-8F50-BFE27CED38D3}" srcOrd="0" destOrd="0" presId="urn:microsoft.com/office/officeart/2005/8/layout/chevron2"/>
    <dgm:cxn modelId="{5BD26526-DACE-402E-8AF6-65022BF2797A}" srcId="{F414ABD9-41E7-4B4B-8C4B-665FE1F77B2B}" destId="{C221EF86-27D4-4E6F-8551-AFB46D72E8B5}" srcOrd="0" destOrd="0" parTransId="{D9CAFA13-5AC2-42AA-A64F-43917CDA808F}" sibTransId="{C36F45B5-59A9-47D6-BFB3-A13D4C834CD8}"/>
    <dgm:cxn modelId="{AA4AA15B-88D6-4AF7-B0D0-45031FA07D42}" srcId="{45D007A0-9A18-4105-960C-86BCD851D215}" destId="{7E2930CA-BE9E-4433-98DB-6BF59EC55260}" srcOrd="0" destOrd="0" parTransId="{8AB1AE6F-AC7F-4F30-9687-6EF2C8613F6E}" sibTransId="{759E099D-3032-4B07-AE79-B903B23F8269}"/>
    <dgm:cxn modelId="{8961A861-0AA0-4815-99FD-FD4FFEF2E2D0}" type="presOf" srcId="{1BAF59F3-10DA-4D4C-A3DE-C4E1839C654E}" destId="{6AED088A-69CC-45A6-9CC4-B69031531FDB}" srcOrd="0" destOrd="0" presId="urn:microsoft.com/office/officeart/2005/8/layout/chevron2"/>
    <dgm:cxn modelId="{35B3AD72-AA17-4E91-8659-17AA27F068BB}" type="presOf" srcId="{F414ABD9-41E7-4B4B-8C4B-665FE1F77B2B}" destId="{02AF0A25-B179-4FEA-BC81-B3CF7E3B3C30}" srcOrd="0" destOrd="0" presId="urn:microsoft.com/office/officeart/2005/8/layout/chevron2"/>
    <dgm:cxn modelId="{B4D42976-B49D-4B2C-BA5D-0FBE19D87F1C}" srcId="{1BAF59F3-10DA-4D4C-A3DE-C4E1839C654E}" destId="{0CE80188-EF49-458D-8B3B-4E8EB8943F6B}" srcOrd="3" destOrd="0" parTransId="{2ABF066E-B4A6-4808-BCD7-CB5D79AE6E4D}" sibTransId="{8476D7BB-516B-4F9A-B114-7C612B76DFA6}"/>
    <dgm:cxn modelId="{34253784-46DD-43F2-BEBD-6C98116EFFA3}" srcId="{1BAF59F3-10DA-4D4C-A3DE-C4E1839C654E}" destId="{151F982F-5233-419D-A9C1-A436C8A038D5}" srcOrd="1" destOrd="0" parTransId="{804CCADB-C26C-4715-80B1-E6A426CE708B}" sibTransId="{EA0FFCD3-E4D8-439D-86BF-5833CCFBCAAE}"/>
    <dgm:cxn modelId="{78BFA984-DE4F-4508-8D59-84352CBE0E92}" type="presOf" srcId="{18780CD9-0265-4BDE-88DF-B4CAF53E5D64}" destId="{2F6516AB-575E-49C8-8E0E-9FC5EA053EBB}" srcOrd="0" destOrd="0" presId="urn:microsoft.com/office/officeart/2005/8/layout/chevron2"/>
    <dgm:cxn modelId="{6C5DFB9F-267A-421D-8F69-8E71C8A5230A}" type="presOf" srcId="{C221EF86-27D4-4E6F-8551-AFB46D72E8B5}" destId="{D922473E-8765-4BB6-B0F6-3590CDCEB30D}" srcOrd="0" destOrd="0" presId="urn:microsoft.com/office/officeart/2005/8/layout/chevron2"/>
    <dgm:cxn modelId="{71E196BD-7737-4C6C-B7F5-7C9861788BB4}" srcId="{151F982F-5233-419D-A9C1-A436C8A038D5}" destId="{18780CD9-0265-4BDE-88DF-B4CAF53E5D64}" srcOrd="0" destOrd="0" parTransId="{6405A05E-9220-4B99-A744-CB91F8014970}" sibTransId="{E3D8E57D-4F9B-459F-8FBB-7C7EA19E256A}"/>
    <dgm:cxn modelId="{8A379FC5-053D-475F-862A-42E628B07EBA}" srcId="{0CE80188-EF49-458D-8B3B-4E8EB8943F6B}" destId="{579DEC78-0F94-49A0-A277-59F8C249C058}" srcOrd="0" destOrd="0" parTransId="{982C0A6A-9C8D-4B57-89B9-1DFDC093397A}" sibTransId="{72934B4B-1E3A-4E74-A244-A13322FBE06A}"/>
    <dgm:cxn modelId="{D40E2AD8-3AD2-4A3E-85C5-9EFE2977776A}" type="presOf" srcId="{0CE80188-EF49-458D-8B3B-4E8EB8943F6B}" destId="{4FA889B3-7B81-4250-A5FC-EC13E25F227F}" srcOrd="0" destOrd="0" presId="urn:microsoft.com/office/officeart/2005/8/layout/chevron2"/>
    <dgm:cxn modelId="{13ABB7D8-3BDE-4EB5-82A9-3BD5623E7903}" srcId="{1BAF59F3-10DA-4D4C-A3DE-C4E1839C654E}" destId="{F414ABD9-41E7-4B4B-8C4B-665FE1F77B2B}" srcOrd="2" destOrd="0" parTransId="{0B16873D-0E2D-4C05-8564-99C5B9F35253}" sibTransId="{8E5F9FA0-7227-4C00-B1E4-90E4104E07E9}"/>
    <dgm:cxn modelId="{78934BDD-3061-45D3-A3DB-00BB6EDCA6C0}" srcId="{1BAF59F3-10DA-4D4C-A3DE-C4E1839C654E}" destId="{45D007A0-9A18-4105-960C-86BCD851D215}" srcOrd="0" destOrd="0" parTransId="{6CC3598F-3A84-4983-B5DF-BFD56E9F716C}" sibTransId="{D45DF86C-72B1-45F5-B76D-D8073203C240}"/>
    <dgm:cxn modelId="{A13E36F8-3407-4520-BDED-9F7AB03DC7E9}" type="presOf" srcId="{579DEC78-0F94-49A0-A277-59F8C249C058}" destId="{FD7DA171-251B-4F6D-8659-986969AF2FC5}" srcOrd="0" destOrd="0" presId="urn:microsoft.com/office/officeart/2005/8/layout/chevron2"/>
    <dgm:cxn modelId="{A4EC0CFC-FFC9-491A-A0FC-D010F3E986BA}" type="presOf" srcId="{151F982F-5233-419D-A9C1-A436C8A038D5}" destId="{0A8AD106-8D0C-45B5-A172-38555EB99ACC}" srcOrd="0" destOrd="0" presId="urn:microsoft.com/office/officeart/2005/8/layout/chevron2"/>
    <dgm:cxn modelId="{70DDABFC-92D9-4E0F-BE5C-CCC96EA73533}" type="presOf" srcId="{45D007A0-9A18-4105-960C-86BCD851D215}" destId="{3C59D4FB-2DE7-4115-BE36-4080114D5621}" srcOrd="0" destOrd="0" presId="urn:microsoft.com/office/officeart/2005/8/layout/chevron2"/>
    <dgm:cxn modelId="{85B250D9-5FEA-4BDE-B38C-8C1358380694}" type="presParOf" srcId="{6AED088A-69CC-45A6-9CC4-B69031531FDB}" destId="{94FFD5FD-8A5E-469D-A281-1578F6511E2A}" srcOrd="0" destOrd="0" presId="urn:microsoft.com/office/officeart/2005/8/layout/chevron2"/>
    <dgm:cxn modelId="{203E2B58-C277-41E7-8665-5EE9C6ABEC24}" type="presParOf" srcId="{94FFD5FD-8A5E-469D-A281-1578F6511E2A}" destId="{3C59D4FB-2DE7-4115-BE36-4080114D5621}" srcOrd="0" destOrd="0" presId="urn:microsoft.com/office/officeart/2005/8/layout/chevron2"/>
    <dgm:cxn modelId="{951E6404-F879-4305-ACBF-89029DA49DDE}" type="presParOf" srcId="{94FFD5FD-8A5E-469D-A281-1578F6511E2A}" destId="{A2A5D722-F67D-4825-8F50-BFE27CED38D3}" srcOrd="1" destOrd="0" presId="urn:microsoft.com/office/officeart/2005/8/layout/chevron2"/>
    <dgm:cxn modelId="{8D6B0C78-C561-4F57-86C9-D499831E1EDE}" type="presParOf" srcId="{6AED088A-69CC-45A6-9CC4-B69031531FDB}" destId="{3EDD5544-9EEE-4E9A-9DDE-00EF81266648}" srcOrd="1" destOrd="0" presId="urn:microsoft.com/office/officeart/2005/8/layout/chevron2"/>
    <dgm:cxn modelId="{17951A2A-F555-4E82-B9E3-D0AD67C9E159}" type="presParOf" srcId="{6AED088A-69CC-45A6-9CC4-B69031531FDB}" destId="{9E1EC056-C4DA-4E19-9A95-439335E30FB7}" srcOrd="2" destOrd="0" presId="urn:microsoft.com/office/officeart/2005/8/layout/chevron2"/>
    <dgm:cxn modelId="{C31FD920-DF0C-4579-AE0C-B85882B23F69}" type="presParOf" srcId="{9E1EC056-C4DA-4E19-9A95-439335E30FB7}" destId="{0A8AD106-8D0C-45B5-A172-38555EB99ACC}" srcOrd="0" destOrd="0" presId="urn:microsoft.com/office/officeart/2005/8/layout/chevron2"/>
    <dgm:cxn modelId="{86FE2B95-62F4-429F-B400-D706A7CBC192}" type="presParOf" srcId="{9E1EC056-C4DA-4E19-9A95-439335E30FB7}" destId="{2F6516AB-575E-49C8-8E0E-9FC5EA053EBB}" srcOrd="1" destOrd="0" presId="urn:microsoft.com/office/officeart/2005/8/layout/chevron2"/>
    <dgm:cxn modelId="{FE26313C-FD0B-426D-BFBF-D611124DFF28}" type="presParOf" srcId="{6AED088A-69CC-45A6-9CC4-B69031531FDB}" destId="{6BE4CE4F-2048-49D1-B215-631561B1CE3C}" srcOrd="3" destOrd="0" presId="urn:microsoft.com/office/officeart/2005/8/layout/chevron2"/>
    <dgm:cxn modelId="{00AB30F7-5866-4CDE-8AA8-9F496DEBBDED}" type="presParOf" srcId="{6AED088A-69CC-45A6-9CC4-B69031531FDB}" destId="{9D4B9A1E-39F8-4D80-8164-001150EEF07D}" srcOrd="4" destOrd="0" presId="urn:microsoft.com/office/officeart/2005/8/layout/chevron2"/>
    <dgm:cxn modelId="{3805EDDA-9202-4165-ABAD-23A9E1E40517}" type="presParOf" srcId="{9D4B9A1E-39F8-4D80-8164-001150EEF07D}" destId="{02AF0A25-B179-4FEA-BC81-B3CF7E3B3C30}" srcOrd="0" destOrd="0" presId="urn:microsoft.com/office/officeart/2005/8/layout/chevron2"/>
    <dgm:cxn modelId="{1BBD67C6-4669-479B-B366-DBE173F86597}" type="presParOf" srcId="{9D4B9A1E-39F8-4D80-8164-001150EEF07D}" destId="{D922473E-8765-4BB6-B0F6-3590CDCEB30D}" srcOrd="1" destOrd="0" presId="urn:microsoft.com/office/officeart/2005/8/layout/chevron2"/>
    <dgm:cxn modelId="{64CCE429-4EE2-4745-881F-C458CE044ED2}" type="presParOf" srcId="{6AED088A-69CC-45A6-9CC4-B69031531FDB}" destId="{1A19ACE9-C13F-4C49-8E0C-CCBBC81D4C0B}" srcOrd="5" destOrd="0" presId="urn:microsoft.com/office/officeart/2005/8/layout/chevron2"/>
    <dgm:cxn modelId="{24C6BB32-C9D4-460D-A3A9-B821BAC8C49D}" type="presParOf" srcId="{6AED088A-69CC-45A6-9CC4-B69031531FDB}" destId="{9E45C5CB-8A98-4F49-9199-5319B0E6E870}" srcOrd="6" destOrd="0" presId="urn:microsoft.com/office/officeart/2005/8/layout/chevron2"/>
    <dgm:cxn modelId="{C7D74D27-A92F-4643-B326-8C63A41435B1}" type="presParOf" srcId="{9E45C5CB-8A98-4F49-9199-5319B0E6E870}" destId="{4FA889B3-7B81-4250-A5FC-EC13E25F227F}" srcOrd="0" destOrd="0" presId="urn:microsoft.com/office/officeart/2005/8/layout/chevron2"/>
    <dgm:cxn modelId="{8737A81D-3DC6-4CC8-8527-5B8590C1110A}" type="presParOf" srcId="{9E45C5CB-8A98-4F49-9199-5319B0E6E870}" destId="{FD7DA171-251B-4F6D-8659-986969AF2FC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8AD1C8-F185-4E19-9F43-0D22C0F52BCC}">
      <dsp:nvSpPr>
        <dsp:cNvPr id="0" name=""/>
        <dsp:cNvSpPr/>
      </dsp:nvSpPr>
      <dsp:spPr>
        <a:xfrm>
          <a:off x="5573856" y="723"/>
          <a:ext cx="1039415" cy="1039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 </a:t>
          </a:r>
          <a:r>
            <a:rPr lang="en-GB" sz="1800" kern="1200" dirty="0"/>
            <a:t>Policy</a:t>
          </a:r>
        </a:p>
      </dsp:txBody>
      <dsp:txXfrm>
        <a:off x="5573856" y="723"/>
        <a:ext cx="1039415" cy="1039415"/>
      </dsp:txXfrm>
    </dsp:sp>
    <dsp:sp modelId="{262DAC7B-AE8A-4968-B354-12909C4B6961}">
      <dsp:nvSpPr>
        <dsp:cNvPr id="0" name=""/>
        <dsp:cNvSpPr/>
      </dsp:nvSpPr>
      <dsp:spPr>
        <a:xfrm>
          <a:off x="2169899" y="96934"/>
          <a:ext cx="5796977" cy="5796977"/>
        </a:xfrm>
        <a:prstGeom prst="circularArrow">
          <a:avLst>
            <a:gd name="adj1" fmla="val 3496"/>
            <a:gd name="adj2" fmla="val 216785"/>
            <a:gd name="adj3" fmla="val 19270160"/>
            <a:gd name="adj4" fmla="val 18313055"/>
            <a:gd name="adj5" fmla="val 4079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D7E9987-CB18-45F5-8CC3-5108CF7AE643}">
      <dsp:nvSpPr>
        <dsp:cNvPr id="0" name=""/>
        <dsp:cNvSpPr/>
      </dsp:nvSpPr>
      <dsp:spPr>
        <a:xfrm>
          <a:off x="7023672" y="1450540"/>
          <a:ext cx="1039415" cy="1039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Engage</a:t>
          </a:r>
          <a:r>
            <a:rPr lang="en-GB" sz="2400" kern="1200" dirty="0"/>
            <a:t> </a:t>
          </a:r>
          <a:r>
            <a:rPr lang="en-GB" sz="1800" kern="1200" dirty="0"/>
            <a:t>staff</a:t>
          </a:r>
        </a:p>
      </dsp:txBody>
      <dsp:txXfrm>
        <a:off x="7023672" y="1450540"/>
        <a:ext cx="1039415" cy="1039415"/>
      </dsp:txXfrm>
    </dsp:sp>
    <dsp:sp modelId="{BDB8CEC9-7D51-434F-A720-96C6EF8757D8}">
      <dsp:nvSpPr>
        <dsp:cNvPr id="0" name=""/>
        <dsp:cNvSpPr/>
      </dsp:nvSpPr>
      <dsp:spPr>
        <a:xfrm>
          <a:off x="2169899" y="96934"/>
          <a:ext cx="5796977" cy="5796977"/>
        </a:xfrm>
        <a:prstGeom prst="circularArrow">
          <a:avLst>
            <a:gd name="adj1" fmla="val 3496"/>
            <a:gd name="adj2" fmla="val 216785"/>
            <a:gd name="adj3" fmla="val 435774"/>
            <a:gd name="adj4" fmla="val 20947441"/>
            <a:gd name="adj5" fmla="val 4079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ABC9DCF-EA99-42F9-B4B0-E4ACF4C1D125}">
      <dsp:nvSpPr>
        <dsp:cNvPr id="0" name=""/>
        <dsp:cNvSpPr/>
      </dsp:nvSpPr>
      <dsp:spPr>
        <a:xfrm>
          <a:off x="7023672" y="3500891"/>
          <a:ext cx="1039415" cy="1039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Risk</a:t>
          </a:r>
          <a:r>
            <a:rPr lang="en-GB" sz="2400" kern="1200" dirty="0"/>
            <a:t> </a:t>
          </a:r>
          <a:r>
            <a:rPr lang="en-GB" sz="1800" kern="1200" dirty="0"/>
            <a:t>assess</a:t>
          </a:r>
        </a:p>
      </dsp:txBody>
      <dsp:txXfrm>
        <a:off x="7023672" y="3500891"/>
        <a:ext cx="1039415" cy="1039415"/>
      </dsp:txXfrm>
    </dsp:sp>
    <dsp:sp modelId="{49A91FBF-6069-4D20-8A03-7EEBC13F878D}">
      <dsp:nvSpPr>
        <dsp:cNvPr id="0" name=""/>
        <dsp:cNvSpPr/>
      </dsp:nvSpPr>
      <dsp:spPr>
        <a:xfrm>
          <a:off x="2169899" y="96934"/>
          <a:ext cx="5796977" cy="5796977"/>
        </a:xfrm>
        <a:prstGeom prst="circularArrow">
          <a:avLst>
            <a:gd name="adj1" fmla="val 3496"/>
            <a:gd name="adj2" fmla="val 216785"/>
            <a:gd name="adj3" fmla="val 3070160"/>
            <a:gd name="adj4" fmla="val 2113055"/>
            <a:gd name="adj5" fmla="val 4079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8B3864E-225D-4212-AC80-C8EC47F93EB0}">
      <dsp:nvSpPr>
        <dsp:cNvPr id="0" name=""/>
        <dsp:cNvSpPr/>
      </dsp:nvSpPr>
      <dsp:spPr>
        <a:xfrm>
          <a:off x="5573856" y="4950707"/>
          <a:ext cx="1039415" cy="1039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Reporting</a:t>
          </a:r>
        </a:p>
      </dsp:txBody>
      <dsp:txXfrm>
        <a:off x="5573856" y="4950707"/>
        <a:ext cx="1039415" cy="1039415"/>
      </dsp:txXfrm>
    </dsp:sp>
    <dsp:sp modelId="{916F8C3A-A9CF-4BAC-8FAC-5E2CB554FCA3}">
      <dsp:nvSpPr>
        <dsp:cNvPr id="0" name=""/>
        <dsp:cNvSpPr/>
      </dsp:nvSpPr>
      <dsp:spPr>
        <a:xfrm>
          <a:off x="2169899" y="96934"/>
          <a:ext cx="5796977" cy="5796977"/>
        </a:xfrm>
        <a:prstGeom prst="circularArrow">
          <a:avLst>
            <a:gd name="adj1" fmla="val 3496"/>
            <a:gd name="adj2" fmla="val 216785"/>
            <a:gd name="adj3" fmla="val 5835774"/>
            <a:gd name="adj4" fmla="val 4747441"/>
            <a:gd name="adj5" fmla="val 4079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F162725-CC13-4D32-AD0A-D75F34FDF4F4}">
      <dsp:nvSpPr>
        <dsp:cNvPr id="0" name=""/>
        <dsp:cNvSpPr/>
      </dsp:nvSpPr>
      <dsp:spPr>
        <a:xfrm>
          <a:off x="3523505" y="4950707"/>
          <a:ext cx="1039415" cy="1039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Training</a:t>
          </a:r>
        </a:p>
      </dsp:txBody>
      <dsp:txXfrm>
        <a:off x="3523505" y="4950707"/>
        <a:ext cx="1039415" cy="1039415"/>
      </dsp:txXfrm>
    </dsp:sp>
    <dsp:sp modelId="{3AC0B1BE-FA04-448C-A432-5B39A0B4947C}">
      <dsp:nvSpPr>
        <dsp:cNvPr id="0" name=""/>
        <dsp:cNvSpPr/>
      </dsp:nvSpPr>
      <dsp:spPr>
        <a:xfrm>
          <a:off x="2169899" y="96934"/>
          <a:ext cx="5796977" cy="5796977"/>
        </a:xfrm>
        <a:prstGeom prst="circularArrow">
          <a:avLst>
            <a:gd name="adj1" fmla="val 3496"/>
            <a:gd name="adj2" fmla="val 216785"/>
            <a:gd name="adj3" fmla="val 8470160"/>
            <a:gd name="adj4" fmla="val 7513055"/>
            <a:gd name="adj5" fmla="val 4079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9E19407-29A2-472C-8323-D923BC042E55}">
      <dsp:nvSpPr>
        <dsp:cNvPr id="0" name=""/>
        <dsp:cNvSpPr/>
      </dsp:nvSpPr>
      <dsp:spPr>
        <a:xfrm>
          <a:off x="2073688" y="3500891"/>
          <a:ext cx="1039415" cy="1039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Complaints</a:t>
          </a:r>
        </a:p>
      </dsp:txBody>
      <dsp:txXfrm>
        <a:off x="2073688" y="3500891"/>
        <a:ext cx="1039415" cy="1039415"/>
      </dsp:txXfrm>
    </dsp:sp>
    <dsp:sp modelId="{8219EB8B-EA65-4DB5-8E9D-77F507C1CBAA}">
      <dsp:nvSpPr>
        <dsp:cNvPr id="0" name=""/>
        <dsp:cNvSpPr/>
      </dsp:nvSpPr>
      <dsp:spPr>
        <a:xfrm>
          <a:off x="2169899" y="96934"/>
          <a:ext cx="5796977" cy="5796977"/>
        </a:xfrm>
        <a:prstGeom prst="circularArrow">
          <a:avLst>
            <a:gd name="adj1" fmla="val 3496"/>
            <a:gd name="adj2" fmla="val 216785"/>
            <a:gd name="adj3" fmla="val 11235774"/>
            <a:gd name="adj4" fmla="val 10147441"/>
            <a:gd name="adj5" fmla="val 4079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B68B13F-A8BF-4862-9AE5-D33C099F46D4}">
      <dsp:nvSpPr>
        <dsp:cNvPr id="0" name=""/>
        <dsp:cNvSpPr/>
      </dsp:nvSpPr>
      <dsp:spPr>
        <a:xfrm>
          <a:off x="2073688" y="1450540"/>
          <a:ext cx="1039415" cy="1039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Third parties</a:t>
          </a:r>
        </a:p>
      </dsp:txBody>
      <dsp:txXfrm>
        <a:off x="2073688" y="1450540"/>
        <a:ext cx="1039415" cy="1039415"/>
      </dsp:txXfrm>
    </dsp:sp>
    <dsp:sp modelId="{C3B80481-E565-408C-BCED-A3228303C4F9}">
      <dsp:nvSpPr>
        <dsp:cNvPr id="0" name=""/>
        <dsp:cNvSpPr/>
      </dsp:nvSpPr>
      <dsp:spPr>
        <a:xfrm>
          <a:off x="2169899" y="96934"/>
          <a:ext cx="5796977" cy="5796977"/>
        </a:xfrm>
        <a:prstGeom prst="circularArrow">
          <a:avLst>
            <a:gd name="adj1" fmla="val 3496"/>
            <a:gd name="adj2" fmla="val 216785"/>
            <a:gd name="adj3" fmla="val 13870160"/>
            <a:gd name="adj4" fmla="val 12913055"/>
            <a:gd name="adj5" fmla="val 4079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FC6172A-79CA-40EE-A8DE-74B1537E9568}">
      <dsp:nvSpPr>
        <dsp:cNvPr id="0" name=""/>
        <dsp:cNvSpPr/>
      </dsp:nvSpPr>
      <dsp:spPr>
        <a:xfrm>
          <a:off x="3523505" y="723"/>
          <a:ext cx="1039415" cy="1039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Review &amp; improve</a:t>
          </a:r>
        </a:p>
      </dsp:txBody>
      <dsp:txXfrm>
        <a:off x="3523505" y="723"/>
        <a:ext cx="1039415" cy="1039415"/>
      </dsp:txXfrm>
    </dsp:sp>
    <dsp:sp modelId="{7F2CA83E-7268-4EEA-84C7-01C97C6881A3}">
      <dsp:nvSpPr>
        <dsp:cNvPr id="0" name=""/>
        <dsp:cNvSpPr/>
      </dsp:nvSpPr>
      <dsp:spPr>
        <a:xfrm>
          <a:off x="2169899" y="96934"/>
          <a:ext cx="5796977" cy="5796977"/>
        </a:xfrm>
        <a:prstGeom prst="circularArrow">
          <a:avLst>
            <a:gd name="adj1" fmla="val 3496"/>
            <a:gd name="adj2" fmla="val 216785"/>
            <a:gd name="adj3" fmla="val 16635774"/>
            <a:gd name="adj4" fmla="val 15547441"/>
            <a:gd name="adj5" fmla="val 4079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59D4FB-2DE7-4115-BE36-4080114D5621}">
      <dsp:nvSpPr>
        <dsp:cNvPr id="0" name=""/>
        <dsp:cNvSpPr/>
      </dsp:nvSpPr>
      <dsp:spPr>
        <a:xfrm rot="5400000">
          <a:off x="-179104" y="182113"/>
          <a:ext cx="1194031" cy="83582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Hazards</a:t>
          </a:r>
        </a:p>
      </dsp:txBody>
      <dsp:txXfrm rot="-5400000">
        <a:off x="1" y="420919"/>
        <a:ext cx="835822" cy="358209"/>
      </dsp:txXfrm>
    </dsp:sp>
    <dsp:sp modelId="{A2A5D722-F67D-4825-8F50-BFE27CED38D3}">
      <dsp:nvSpPr>
        <dsp:cNvPr id="0" name=""/>
        <dsp:cNvSpPr/>
      </dsp:nvSpPr>
      <dsp:spPr>
        <a:xfrm rot="5400000">
          <a:off x="5044536" y="-4208713"/>
          <a:ext cx="776120" cy="91935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800" kern="1200" dirty="0"/>
            <a:t>Identify the hazards</a:t>
          </a:r>
        </a:p>
      </dsp:txBody>
      <dsp:txXfrm rot="-5400000">
        <a:off x="835823" y="37887"/>
        <a:ext cx="9155661" cy="700346"/>
      </dsp:txXfrm>
    </dsp:sp>
    <dsp:sp modelId="{0A8AD106-8D0C-45B5-A172-38555EB99ACC}">
      <dsp:nvSpPr>
        <dsp:cNvPr id="0" name=""/>
        <dsp:cNvSpPr/>
      </dsp:nvSpPr>
      <dsp:spPr>
        <a:xfrm rot="5400000">
          <a:off x="-179104" y="1228768"/>
          <a:ext cx="1194031" cy="83582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Assess the risks</a:t>
          </a:r>
        </a:p>
      </dsp:txBody>
      <dsp:txXfrm rot="-5400000">
        <a:off x="1" y="1467574"/>
        <a:ext cx="835822" cy="358209"/>
      </dsp:txXfrm>
    </dsp:sp>
    <dsp:sp modelId="{2F6516AB-575E-49C8-8E0E-9FC5EA053EBB}">
      <dsp:nvSpPr>
        <dsp:cNvPr id="0" name=""/>
        <dsp:cNvSpPr/>
      </dsp:nvSpPr>
      <dsp:spPr>
        <a:xfrm rot="5400000">
          <a:off x="5044332" y="-3158846"/>
          <a:ext cx="776528" cy="91935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800" kern="1200" dirty="0"/>
            <a:t> Assessing the risks – urgency, severity, options</a:t>
          </a:r>
        </a:p>
      </dsp:txBody>
      <dsp:txXfrm rot="-5400000">
        <a:off x="835823" y="1087570"/>
        <a:ext cx="9155641" cy="700714"/>
      </dsp:txXfrm>
    </dsp:sp>
    <dsp:sp modelId="{02AF0A25-B179-4FEA-BC81-B3CF7E3B3C30}">
      <dsp:nvSpPr>
        <dsp:cNvPr id="0" name=""/>
        <dsp:cNvSpPr/>
      </dsp:nvSpPr>
      <dsp:spPr>
        <a:xfrm rot="5400000">
          <a:off x="-179104" y="2275423"/>
          <a:ext cx="1194031" cy="835822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Controls</a:t>
          </a:r>
        </a:p>
      </dsp:txBody>
      <dsp:txXfrm rot="-5400000">
        <a:off x="1" y="2514229"/>
        <a:ext cx="835822" cy="358209"/>
      </dsp:txXfrm>
    </dsp:sp>
    <dsp:sp modelId="{D922473E-8765-4BB6-B0F6-3590CDCEB30D}">
      <dsp:nvSpPr>
        <dsp:cNvPr id="0" name=""/>
        <dsp:cNvSpPr/>
      </dsp:nvSpPr>
      <dsp:spPr>
        <a:xfrm rot="5400000">
          <a:off x="5044536" y="-2112395"/>
          <a:ext cx="776120" cy="91935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800" kern="1200" dirty="0"/>
            <a:t>Implement control measures to eliminate or minimise risks</a:t>
          </a:r>
        </a:p>
      </dsp:txBody>
      <dsp:txXfrm rot="-5400000">
        <a:off x="835823" y="2134205"/>
        <a:ext cx="9155661" cy="700346"/>
      </dsp:txXfrm>
    </dsp:sp>
    <dsp:sp modelId="{4FA889B3-7B81-4250-A5FC-EC13E25F227F}">
      <dsp:nvSpPr>
        <dsp:cNvPr id="0" name=""/>
        <dsp:cNvSpPr/>
      </dsp:nvSpPr>
      <dsp:spPr>
        <a:xfrm rot="5400000">
          <a:off x="-179104" y="3322077"/>
          <a:ext cx="1194031" cy="835822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Review</a:t>
          </a:r>
        </a:p>
      </dsp:txBody>
      <dsp:txXfrm rot="-5400000">
        <a:off x="1" y="3560883"/>
        <a:ext cx="835822" cy="358209"/>
      </dsp:txXfrm>
    </dsp:sp>
    <dsp:sp modelId="{FD7DA171-251B-4F6D-8659-986969AF2FC5}">
      <dsp:nvSpPr>
        <dsp:cNvPr id="0" name=""/>
        <dsp:cNvSpPr/>
      </dsp:nvSpPr>
      <dsp:spPr>
        <a:xfrm rot="5400000">
          <a:off x="5044536" y="-1065740"/>
          <a:ext cx="776120" cy="91935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800" kern="1200" dirty="0"/>
            <a:t>Regular reviews to ensure effectiveness</a:t>
          </a:r>
        </a:p>
      </dsp:txBody>
      <dsp:txXfrm rot="-5400000">
        <a:off x="835823" y="3180860"/>
        <a:ext cx="9155661" cy="7003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F8FB7-035D-C185-4D6D-EFC4B65449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992A1A-4E50-D8CA-4F50-55D2473B64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C1856-6121-F3A6-3630-0819B575F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9B0A-A98B-4351-BBAA-1B3305EC4996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A678A-EECB-C34C-019D-4371F2161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724E5-B79A-821F-601E-C72E171EA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2DED-4A33-4F36-9011-CBE55A528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763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6CC42-380E-947F-F716-8A7394976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83587-E615-E73B-DB46-2CB971388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B060D-213F-201D-4CAE-07A9EBF2B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9B0A-A98B-4351-BBAA-1B3305EC4996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1AA5E-98C6-82B5-0706-13E5C5484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E7AE5-5CEC-1947-7626-9FA59C7EB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2DED-4A33-4F36-9011-CBE55A528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822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4F318-F7FA-FECB-7E28-BDF237E12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82004-1DAD-1FE7-BE5F-0460E248D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88F0A-0E61-3858-07AD-7494F4736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9B0A-A98B-4351-BBAA-1B3305EC4996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027C2-6CAD-FCEB-15D8-2E3AA8891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BDF9D-1023-B8DF-9E7E-40C758A55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2DED-4A33-4F36-9011-CBE55A528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476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7BD3E-AFC6-1D9B-853A-8DC0BFE37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C572F-A4DE-3E5B-21D7-F66858FF37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7D46F6-197C-83B9-9774-587D11D028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823966-C088-5BB3-743C-CED5BBEEF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9B0A-A98B-4351-BBAA-1B3305EC4996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E73FB0-9884-E7D9-047D-89B4F175B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86533-69DA-322C-3D9F-68E4BDA8F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2DED-4A33-4F36-9011-CBE55A528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516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EBFC0-DE17-B3C6-A6BA-3E8FADE22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09AA24-FF8F-40A6-96A2-43A72C962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4DC7D-8BE5-B0D5-9341-96361C0BF4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CE54AD-B0D9-2A65-2FA2-592710A223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614E41-AB51-7114-0F57-BD388298E7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C64234-C6A3-94AA-D5CD-41EA3DF9C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9B0A-A98B-4351-BBAA-1B3305EC4996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097565-6C89-AD49-A33B-A4FE031F6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40AF58-9334-B65F-25F3-1B9A23A72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2DED-4A33-4F36-9011-CBE55A528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092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2428A-93E2-D409-5C97-1950FA145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BA473D-AA49-D1A2-AA40-3733EF08B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9B0A-A98B-4351-BBAA-1B3305EC4996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2268A-6FDA-6734-E740-95132B10F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5E63FA-F70B-A53F-6390-C68293781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2DED-4A33-4F36-9011-CBE55A528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605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89B427-6D08-160A-3B63-1BD08C7A5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9B0A-A98B-4351-BBAA-1B3305EC4996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287690-7631-A279-64AF-05B2A320C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280A5-B541-E155-12CD-2A9EF7A86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2DED-4A33-4F36-9011-CBE55A528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634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E1644-B2AB-A299-D876-D57A75EBB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9DAF4-6DED-CF1D-CF70-7EF05CD8E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88014-FB2D-BD4E-318A-C8E0DFB3D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0E3174-7F0E-7916-F3E1-661ECDCB1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9B0A-A98B-4351-BBAA-1B3305EC4996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F014BB-B87E-46EC-2B66-1E95D89ED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5B48E3-8EFC-4172-7196-B2AAABE66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2DED-4A33-4F36-9011-CBE55A528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900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6DC70-A618-CFD7-9C5A-B3D010754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6D4C59-7262-121A-B496-5E46861420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314FB-70D2-31C0-FC5D-D41D09D746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DB5560-35D3-E204-DED3-AF106C6DF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9B0A-A98B-4351-BBAA-1B3305EC4996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5FCD57-E2E2-D25A-A287-49D859BF0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EC676C-244C-68F4-EBF3-D0B74599D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2DED-4A33-4F36-9011-CBE55A528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454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C1E45-DF44-9EEE-E098-AA518A35C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A66756-23AA-8110-B07D-DE96271CB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B2B52-2EBF-1831-930D-369AA4DAE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9B0A-A98B-4351-BBAA-1B3305EC4996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064F0-5A92-D51A-2123-C8E1637CE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8CD4AA-9491-6AD4-1218-652D3F0D3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2DED-4A33-4F36-9011-CBE55A528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119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77F24A-8A0D-5C87-80D6-AF2230BCA2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9CC217-836A-7B58-B66F-D3AD220BDF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E6944-BE51-1428-6521-EC9D9375C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9B0A-A98B-4351-BBAA-1B3305EC4996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1E2DB-D2D4-C33C-9A8E-E772526D5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8174C-E263-A6A7-1FCD-E4AC12207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2DED-4A33-4F36-9011-CBE55A528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646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A7C007-B972-011D-F1F4-D901445D8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187DCE-1772-D5DD-955F-4B0B49CC4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D92DC-BDE0-69F6-08DC-561E500378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A9B0A-A98B-4351-BBAA-1B3305EC4996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2BB01-EF0E-0883-D31B-356D8F5502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27760-0BC6-1C79-C2DF-AC9FDFA9E6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62DED-4A33-4F36-9011-CBE55A528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382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2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A794E82-78EF-606F-2192-1E1C261C2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476" y="5439403"/>
            <a:ext cx="3906672" cy="7195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8789945-A562-3693-41C5-A8288FD2D3AB}"/>
              </a:ext>
            </a:extLst>
          </p:cNvPr>
          <p:cNvSpPr txBox="1"/>
          <p:nvPr/>
        </p:nvSpPr>
        <p:spPr>
          <a:xfrm>
            <a:off x="574765" y="1480457"/>
            <a:ext cx="79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The new duty to prevent sexual harassment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DF0196-69E4-8FBF-FB10-2D914B7CD7C8}"/>
              </a:ext>
            </a:extLst>
          </p:cNvPr>
          <p:cNvSpPr txBox="1"/>
          <p:nvPr/>
        </p:nvSpPr>
        <p:spPr>
          <a:xfrm>
            <a:off x="2490652" y="2751909"/>
            <a:ext cx="64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The 8 steps employers need to take</a:t>
            </a:r>
          </a:p>
        </p:txBody>
      </p:sp>
    </p:spTree>
    <p:extLst>
      <p:ext uri="{BB962C8B-B14F-4D97-AF65-F5344CB8AC3E}">
        <p14:creationId xmlns:p14="http://schemas.microsoft.com/office/powerpoint/2010/main" val="1523781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2D9E9-D7AB-DFC7-A488-E1122C637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895B30-A3CA-7AF8-8006-E47F1CA99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072" y="5762242"/>
            <a:ext cx="636162" cy="7591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D1C00E-9185-95B6-7751-FD74A24DDF89}"/>
              </a:ext>
            </a:extLst>
          </p:cNvPr>
          <p:cNvSpPr txBox="1"/>
          <p:nvPr/>
        </p:nvSpPr>
        <p:spPr>
          <a:xfrm>
            <a:off x="548639" y="940525"/>
            <a:ext cx="22010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E94E1B"/>
                </a:solidFill>
              </a:rPr>
              <a:t>Background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C9881F-AF46-AAFE-F233-1ABBC5E59BF3}"/>
              </a:ext>
            </a:extLst>
          </p:cNvPr>
          <p:cNvSpPr txBox="1"/>
          <p:nvPr/>
        </p:nvSpPr>
        <p:spPr>
          <a:xfrm>
            <a:off x="1210491" y="1854925"/>
            <a:ext cx="5233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Women &amp; Equalities Select Committee Inquiry - 2018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9916F3-0957-E4ED-5360-7135ED53830F}"/>
              </a:ext>
            </a:extLst>
          </p:cNvPr>
          <p:cNvSpPr txBox="1"/>
          <p:nvPr/>
        </p:nvSpPr>
        <p:spPr>
          <a:xfrm>
            <a:off x="1881051" y="3108960"/>
            <a:ext cx="4841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CE0C4E"/>
              </a:buClr>
              <a:buFont typeface="Arial" panose="020B0604020202020204" pitchFamily="34" charset="0"/>
              <a:buChar char="•"/>
            </a:pPr>
            <a:r>
              <a:rPr lang="en-GB" sz="2400" dirty="0"/>
              <a:t>2019 Consultation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5517A8-8EE8-1976-3D00-532B2DDA1724}"/>
              </a:ext>
            </a:extLst>
          </p:cNvPr>
          <p:cNvSpPr txBox="1"/>
          <p:nvPr/>
        </p:nvSpPr>
        <p:spPr>
          <a:xfrm>
            <a:off x="1881051" y="3612159"/>
            <a:ext cx="51802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CE0C4E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4323F"/>
                </a:solidFill>
              </a:rPr>
              <a:t>2021 Tackling Violence against Women &amp; Girls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8A7EC8-10F9-756C-5011-45E6C82EA69B}"/>
              </a:ext>
            </a:extLst>
          </p:cNvPr>
          <p:cNvSpPr txBox="1"/>
          <p:nvPr/>
        </p:nvSpPr>
        <p:spPr>
          <a:xfrm>
            <a:off x="1882397" y="452650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srgbClr val="04323F"/>
                </a:solidFill>
                <a:latin typeface="Calibri" panose="020F0502020204030204"/>
              </a:rPr>
              <a:t>Unite v </a:t>
            </a:r>
            <a:r>
              <a:rPr lang="en-GB" sz="2400" dirty="0" err="1">
                <a:solidFill>
                  <a:srgbClr val="04323F"/>
                </a:solidFill>
                <a:latin typeface="Calibri" panose="020F0502020204030204"/>
              </a:rPr>
              <a:t>Nailard</a:t>
            </a:r>
            <a:r>
              <a:rPr lang="en-GB" sz="2400" dirty="0">
                <a:solidFill>
                  <a:srgbClr val="04323F"/>
                </a:solidFill>
                <a:latin typeface="Calibri" panose="020F0502020204030204"/>
              </a:rPr>
              <a:t> (2018)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432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6BAA71-A447-724B-DAA9-F3917AB939E1}"/>
              </a:ext>
            </a:extLst>
          </p:cNvPr>
          <p:cNvSpPr txBox="1"/>
          <p:nvPr/>
        </p:nvSpPr>
        <p:spPr>
          <a:xfrm>
            <a:off x="1882397" y="507151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srgbClr val="04323F"/>
                </a:solidFill>
                <a:latin typeface="Calibri" panose="020F0502020204030204"/>
              </a:rPr>
              <a:t>Worker Protection etc Act 2024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432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AB8B19-40B7-9AE1-3C45-849D7803F63A}"/>
              </a:ext>
            </a:extLst>
          </p:cNvPr>
          <p:cNvSpPr txBox="1"/>
          <p:nvPr/>
        </p:nvSpPr>
        <p:spPr>
          <a:xfrm>
            <a:off x="1881051" y="561020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srgbClr val="04323F"/>
                </a:solidFill>
                <a:latin typeface="Calibri" panose="020F0502020204030204"/>
              </a:rPr>
              <a:t>in force 26 October 2024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432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C8A7068-76EE-DF90-1985-B16E16EFD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3016" y="1918452"/>
            <a:ext cx="4841965" cy="330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48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3" grpId="0"/>
      <p:bldP spid="10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BF28CB-E40A-6DEC-2DA7-AEED1079B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072" y="5762242"/>
            <a:ext cx="636162" cy="7591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870EAB-A5ED-5D85-832E-45953CBA5E30}"/>
              </a:ext>
            </a:extLst>
          </p:cNvPr>
          <p:cNvSpPr txBox="1"/>
          <p:nvPr/>
        </p:nvSpPr>
        <p:spPr>
          <a:xfrm>
            <a:off x="548639" y="940525"/>
            <a:ext cx="4019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E94E1B"/>
                </a:solidFill>
              </a:rPr>
              <a:t>What is the new duty?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2F05D5-2E57-FD89-58BB-1276C856AF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04" y="1202135"/>
            <a:ext cx="3989870" cy="35701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98CE02-57DE-FC2D-623C-2D96DA41D974}"/>
              </a:ext>
            </a:extLst>
          </p:cNvPr>
          <p:cNvSpPr txBox="1"/>
          <p:nvPr/>
        </p:nvSpPr>
        <p:spPr>
          <a:xfrm>
            <a:off x="548639" y="1814404"/>
            <a:ext cx="5233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Employers must take reasonable steps to prevent sexual harassment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8E2C18-7CF1-72A4-6049-8ACD23234BAA}"/>
              </a:ext>
            </a:extLst>
          </p:cNvPr>
          <p:cNvSpPr txBox="1"/>
          <p:nvPr/>
        </p:nvSpPr>
        <p:spPr>
          <a:xfrm>
            <a:off x="548639" y="2894488"/>
            <a:ext cx="4841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CE0C4E"/>
              </a:buClr>
              <a:buFont typeface="Arial" panose="020B0604020202020204" pitchFamily="34" charset="0"/>
              <a:buChar char="•"/>
            </a:pPr>
            <a:r>
              <a:rPr lang="en-GB" sz="2400" dirty="0"/>
              <a:t>‘worker-on-worker’ harassment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F2BCEB-AC56-3A07-B3FA-369C6FDA8EB8}"/>
              </a:ext>
            </a:extLst>
          </p:cNvPr>
          <p:cNvSpPr txBox="1"/>
          <p:nvPr/>
        </p:nvSpPr>
        <p:spPr>
          <a:xfrm>
            <a:off x="548639" y="346434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CE0C4E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4323F"/>
                </a:solidFill>
              </a:rPr>
              <a:t>harassment by third parties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7A2E0A-AE76-BD16-9580-28489EB24ECA}"/>
              </a:ext>
            </a:extLst>
          </p:cNvPr>
          <p:cNvSpPr txBox="1"/>
          <p:nvPr/>
        </p:nvSpPr>
        <p:spPr>
          <a:xfrm>
            <a:off x="548639" y="4043234"/>
            <a:ext cx="15886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E0C4E"/>
              </a:buClr>
              <a:buFont typeface="Arial" panose="020B0604020202020204" pitchFamily="34" charset="0"/>
              <a:buChar char="•"/>
            </a:pPr>
            <a:r>
              <a:rPr lang="en-GB" sz="2000" dirty="0"/>
              <a:t>customers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5CB0DC-2E6C-3FCE-063C-6F90BCC6C07F}"/>
              </a:ext>
            </a:extLst>
          </p:cNvPr>
          <p:cNvSpPr txBox="1"/>
          <p:nvPr/>
        </p:nvSpPr>
        <p:spPr>
          <a:xfrm>
            <a:off x="2137282" y="4067034"/>
            <a:ext cx="1267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E0C4E"/>
              </a:buClr>
              <a:buFont typeface="Arial" panose="020B0604020202020204" pitchFamily="34" charset="0"/>
              <a:buChar char="•"/>
            </a:pPr>
            <a:r>
              <a:rPr lang="en-GB" sz="2000" dirty="0"/>
              <a:t>clients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DFE60D-7C83-B24C-3FBD-D317715DC088}"/>
              </a:ext>
            </a:extLst>
          </p:cNvPr>
          <p:cNvSpPr txBox="1"/>
          <p:nvPr/>
        </p:nvSpPr>
        <p:spPr>
          <a:xfrm>
            <a:off x="3276269" y="4043234"/>
            <a:ext cx="1717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E0C4E"/>
              </a:buClr>
              <a:buFont typeface="Arial" panose="020B0604020202020204" pitchFamily="34" charset="0"/>
              <a:buChar char="•"/>
            </a:pPr>
            <a:r>
              <a:rPr lang="en-GB" sz="2000" dirty="0"/>
              <a:t>site visitors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B0087F-F181-7A9E-B9D8-35F9F2D0819A}"/>
              </a:ext>
            </a:extLst>
          </p:cNvPr>
          <p:cNvSpPr txBox="1"/>
          <p:nvPr/>
        </p:nvSpPr>
        <p:spPr>
          <a:xfrm>
            <a:off x="4935744" y="4043234"/>
            <a:ext cx="2638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E0C4E"/>
              </a:buClr>
              <a:buFont typeface="Arial" panose="020B0604020202020204" pitchFamily="34" charset="0"/>
              <a:buChar char="•"/>
            </a:pPr>
            <a:r>
              <a:rPr lang="en-GB" sz="2000" dirty="0"/>
              <a:t>patients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83EA86-C07C-2447-92CE-6AFA1247D63C}"/>
              </a:ext>
            </a:extLst>
          </p:cNvPr>
          <p:cNvSpPr txBox="1"/>
          <p:nvPr/>
        </p:nvSpPr>
        <p:spPr>
          <a:xfrm>
            <a:off x="1375954" y="473885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 ‘anticipatory’ duty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DD7E9B-D7B0-7A81-FCF7-6691185051C8}"/>
              </a:ext>
            </a:extLst>
          </p:cNvPr>
          <p:cNvSpPr txBox="1"/>
          <p:nvPr/>
        </p:nvSpPr>
        <p:spPr>
          <a:xfrm>
            <a:off x="1375954" y="541295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432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only applies to sexual harassment </a:t>
            </a:r>
          </a:p>
        </p:txBody>
      </p:sp>
    </p:spTree>
    <p:extLst>
      <p:ext uri="{BB962C8B-B14F-4D97-AF65-F5344CB8AC3E}">
        <p14:creationId xmlns:p14="http://schemas.microsoft.com/office/powerpoint/2010/main" val="11547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3" grpId="0"/>
      <p:bldP spid="16" grpId="0"/>
      <p:bldP spid="3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E2F75-BB26-B550-438E-93EFB0257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C7E0D1-2C08-60D1-FA39-25962FF65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072" y="5762242"/>
            <a:ext cx="636162" cy="7591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DDE8AC-CA3B-6D07-0F74-992302A2B38B}"/>
              </a:ext>
            </a:extLst>
          </p:cNvPr>
          <p:cNvSpPr txBox="1"/>
          <p:nvPr/>
        </p:nvSpPr>
        <p:spPr>
          <a:xfrm>
            <a:off x="548639" y="940525"/>
            <a:ext cx="45679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E94E1B"/>
                </a:solidFill>
              </a:rPr>
              <a:t>What if we don’t comply?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25DBDC-4BDB-2DD1-E801-DE8738B72C82}"/>
              </a:ext>
            </a:extLst>
          </p:cNvPr>
          <p:cNvSpPr txBox="1"/>
          <p:nvPr/>
        </p:nvSpPr>
        <p:spPr>
          <a:xfrm>
            <a:off x="5536608" y="3346932"/>
            <a:ext cx="5639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CE0C4E"/>
              </a:buClr>
              <a:buFont typeface="Arial" panose="020B0604020202020204" pitchFamily="34" charset="0"/>
              <a:buChar char="•"/>
            </a:pPr>
            <a:r>
              <a:rPr lang="en-GB" sz="2400" dirty="0"/>
              <a:t>Compensation can be increased by 25%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17E2EE-7B72-88E6-0DBD-18B01FEB0F37}"/>
              </a:ext>
            </a:extLst>
          </p:cNvPr>
          <p:cNvSpPr txBox="1"/>
          <p:nvPr/>
        </p:nvSpPr>
        <p:spPr>
          <a:xfrm>
            <a:off x="5116556" y="170518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CE0C4E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4323F"/>
                </a:solidFill>
              </a:rPr>
              <a:t>Equality &amp; Human Rights Commission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11913A-D637-D954-9B79-A6847463C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851" y="1705181"/>
            <a:ext cx="4084519" cy="270684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99382D3-FB3D-A1A3-8A73-BE82EE9D3CC4}"/>
              </a:ext>
            </a:extLst>
          </p:cNvPr>
          <p:cNvSpPr txBox="1"/>
          <p:nvPr/>
        </p:nvSpPr>
        <p:spPr>
          <a:xfrm>
            <a:off x="5116556" y="227051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free standing claim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0C2F7B-B6F3-8E44-A4E3-658444154E55}"/>
              </a:ext>
            </a:extLst>
          </p:cNvPr>
          <p:cNvSpPr txBox="1"/>
          <p:nvPr/>
        </p:nvSpPr>
        <p:spPr>
          <a:xfrm>
            <a:off x="5116556" y="283585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If a worker has been sexually harassed: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052F7BF-5D24-56E6-B56B-8EC016B0A204}"/>
              </a:ext>
            </a:extLst>
          </p:cNvPr>
          <p:cNvSpPr txBox="1"/>
          <p:nvPr/>
        </p:nvSpPr>
        <p:spPr>
          <a:xfrm>
            <a:off x="5536608" y="389498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2023/4 – average award = £53,403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1A5849-808F-996E-1531-B82D57D7F3DA}"/>
              </a:ext>
            </a:extLst>
          </p:cNvPr>
          <p:cNvSpPr txBox="1"/>
          <p:nvPr/>
        </p:nvSpPr>
        <p:spPr>
          <a:xfrm>
            <a:off x="5536608" y="480389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2023/4 – highest award = £</a:t>
            </a: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995,128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2B8A3DE-A4D7-9FA9-2D7A-1F58B00C3481}"/>
              </a:ext>
            </a:extLst>
          </p:cNvPr>
          <p:cNvSpPr txBox="1"/>
          <p:nvPr/>
        </p:nvSpPr>
        <p:spPr>
          <a:xfrm>
            <a:off x="7106194" y="4342228"/>
            <a:ext cx="23774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25% = £13,350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931B12-0FE8-292A-26B2-275078E95DDB}"/>
              </a:ext>
            </a:extLst>
          </p:cNvPr>
          <p:cNvSpPr txBox="1"/>
          <p:nvPr/>
        </p:nvSpPr>
        <p:spPr>
          <a:xfrm>
            <a:off x="7106194" y="5275251"/>
            <a:ext cx="25254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25% = £</a:t>
            </a:r>
            <a:r>
              <a:rPr lang="en-GB" sz="2400" dirty="0">
                <a:solidFill>
                  <a:srgbClr val="CE0C4E"/>
                </a:solidFill>
                <a:latin typeface="Calibri" panose="020F0502020204030204"/>
              </a:rPr>
              <a:t>248,782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E0C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480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/>
      <p:bldP spid="18" grpId="0"/>
      <p:bldP spid="20" grpId="0"/>
      <p:bldP spid="24" grpId="0"/>
      <p:bldP spid="26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E5CED-6EE8-D975-4304-D2C5CC5D7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C95560-C4F8-F24F-3D1F-921BDE8E9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072" y="5762242"/>
            <a:ext cx="636162" cy="7591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AF195B-581D-262D-A53F-625D794C11C7}"/>
              </a:ext>
            </a:extLst>
          </p:cNvPr>
          <p:cNvSpPr txBox="1"/>
          <p:nvPr/>
        </p:nvSpPr>
        <p:spPr>
          <a:xfrm>
            <a:off x="548639" y="940525"/>
            <a:ext cx="49089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E94E1B"/>
                </a:solidFill>
              </a:rPr>
              <a:t>What is sexual harassment?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CEEAA4-FE67-5193-92CF-3E6B794F5BDA}"/>
              </a:ext>
            </a:extLst>
          </p:cNvPr>
          <p:cNvSpPr txBox="1"/>
          <p:nvPr/>
        </p:nvSpPr>
        <p:spPr>
          <a:xfrm>
            <a:off x="5055596" y="1905478"/>
            <a:ext cx="6096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CE0C4E"/>
              </a:buClr>
            </a:pPr>
            <a:r>
              <a:rPr lang="en-GB" sz="2400" dirty="0">
                <a:solidFill>
                  <a:srgbClr val="04323F"/>
                </a:solidFill>
              </a:rPr>
              <a:t>“unwanted conduct of a sexual nature which has the purpose or effect of violating someone’s dignity or creating an intimidating, hostile, degrading, humiliating or offensive environment for them”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DB5EDB-5B0D-42FC-1F32-13E04B461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906" y="1986938"/>
            <a:ext cx="3810330" cy="25300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12B89DB-8BF5-1277-1613-6AF58EE57C7A}"/>
              </a:ext>
            </a:extLst>
          </p:cNvPr>
          <p:cNvSpPr txBox="1"/>
          <p:nvPr/>
        </p:nvSpPr>
        <p:spPr>
          <a:xfrm>
            <a:off x="5120640" y="4167409"/>
            <a:ext cx="60309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“of a sexual nature” </a:t>
            </a:r>
            <a:r>
              <a:rPr lang="en-GB" sz="2400" dirty="0">
                <a:latin typeface="Calibri" panose="020F0502020204030204"/>
              </a:rPr>
              <a:t>–v-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sexually motivated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7A4983-86E7-C434-77F6-9EE0F9AB1667}"/>
              </a:ext>
            </a:extLst>
          </p:cNvPr>
          <p:cNvSpPr txBox="1"/>
          <p:nvPr/>
        </p:nvSpPr>
        <p:spPr>
          <a:xfrm>
            <a:off x="5203153" y="4721180"/>
            <a:ext cx="64140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applies to someone of the same or a different sex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9C522A-A9C4-2741-6B73-6D828DE1C2E8}"/>
              </a:ext>
            </a:extLst>
          </p:cNvPr>
          <p:cNvSpPr txBox="1"/>
          <p:nvPr/>
        </p:nvSpPr>
        <p:spPr>
          <a:xfrm>
            <a:off x="5203153" y="527495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comparator is not required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7515FC-E615-EFD1-0DB6-601AF7F38A3A}"/>
              </a:ext>
            </a:extLst>
          </p:cNvPr>
          <p:cNvSpPr txBox="1"/>
          <p:nvPr/>
        </p:nvSpPr>
        <p:spPr>
          <a:xfrm>
            <a:off x="574765" y="5828722"/>
            <a:ext cx="98319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Employers are liable for harassment 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“in the course of employment”</a:t>
            </a:r>
          </a:p>
        </p:txBody>
      </p:sp>
    </p:spTree>
    <p:extLst>
      <p:ext uri="{BB962C8B-B14F-4D97-AF65-F5344CB8AC3E}">
        <p14:creationId xmlns:p14="http://schemas.microsoft.com/office/powerpoint/2010/main" val="361565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  <p:bldP spid="12" grpId="0"/>
      <p:bldP spid="15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E93C3-98B0-68B2-248F-03BA4DFB5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89756C-56D2-D580-339C-3E470D2FE1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072" y="5762242"/>
            <a:ext cx="636162" cy="7591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888A7D4-6E48-6DF1-7E43-BB183E2D3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870" y="2202180"/>
            <a:ext cx="2900362" cy="245364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C37100D-27F8-154A-B2E7-19C031D9AE0C}"/>
              </a:ext>
            </a:extLst>
          </p:cNvPr>
          <p:cNvSpPr txBox="1"/>
          <p:nvPr/>
        </p:nvSpPr>
        <p:spPr>
          <a:xfrm>
            <a:off x="883280" y="1035424"/>
            <a:ext cx="1254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E94E1B"/>
                </a:solidFill>
              </a:rPr>
              <a:t>banter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19D4DF-A180-7F41-33A1-0B7E92143427}"/>
              </a:ext>
            </a:extLst>
          </p:cNvPr>
          <p:cNvSpPr txBox="1"/>
          <p:nvPr/>
        </p:nvSpPr>
        <p:spPr>
          <a:xfrm>
            <a:off x="9849394" y="4885155"/>
            <a:ext cx="20639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E94E1B"/>
                </a:solidFill>
                <a:latin typeface="Calibri" panose="020F0502020204030204"/>
              </a:rPr>
              <a:t>sexual jokes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4FB579-6F41-2A4F-EFA5-360993B6E714}"/>
              </a:ext>
            </a:extLst>
          </p:cNvPr>
          <p:cNvSpPr txBox="1"/>
          <p:nvPr/>
        </p:nvSpPr>
        <p:spPr>
          <a:xfrm>
            <a:off x="505096" y="5618572"/>
            <a:ext cx="29173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E94E1B"/>
                </a:solidFill>
                <a:latin typeface="Calibri" panose="020F0502020204030204"/>
              </a:rPr>
              <a:t>sexual images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5810D5-38EF-8580-566F-330168D7A792}"/>
              </a:ext>
            </a:extLst>
          </p:cNvPr>
          <p:cNvSpPr txBox="1"/>
          <p:nvPr/>
        </p:nvSpPr>
        <p:spPr>
          <a:xfrm>
            <a:off x="6984275" y="917343"/>
            <a:ext cx="18810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E94E1B"/>
                </a:solidFill>
                <a:latin typeface="Calibri" panose="020F0502020204030204"/>
              </a:rPr>
              <a:t>mocking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4A1EB7-DF30-25E7-A4E6-BAD7A0FBE80F}"/>
              </a:ext>
            </a:extLst>
          </p:cNvPr>
          <p:cNvSpPr txBox="1"/>
          <p:nvPr/>
        </p:nvSpPr>
        <p:spPr>
          <a:xfrm>
            <a:off x="4485325" y="6070220"/>
            <a:ext cx="38840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E94E1B"/>
                </a:solidFill>
                <a:latin typeface="Calibri" panose="020F0502020204030204"/>
              </a:rPr>
              <a:t>suggestive looks/ leering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E3FD33B-912E-92C5-109B-90A54673ADB0}"/>
              </a:ext>
            </a:extLst>
          </p:cNvPr>
          <p:cNvSpPr txBox="1"/>
          <p:nvPr/>
        </p:nvSpPr>
        <p:spPr>
          <a:xfrm>
            <a:off x="331337" y="234858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E94E1B"/>
                </a:solidFill>
                <a:latin typeface="Calibri" panose="020F0502020204030204"/>
              </a:rPr>
              <a:t>i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E94E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ntrusive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E94E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questions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646A945-75B9-08D9-2031-CB4C76848423}"/>
              </a:ext>
            </a:extLst>
          </p:cNvPr>
          <p:cNvSpPr txBox="1"/>
          <p:nvPr/>
        </p:nvSpPr>
        <p:spPr>
          <a:xfrm>
            <a:off x="9152709" y="1972845"/>
            <a:ext cx="31263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E94E1B"/>
                </a:solidFill>
                <a:latin typeface="Calibri" panose="020F0502020204030204"/>
              </a:rPr>
              <a:t>sexual advances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800952-1039-2624-B257-B535FC5E3A1B}"/>
              </a:ext>
            </a:extLst>
          </p:cNvPr>
          <p:cNvSpPr txBox="1"/>
          <p:nvPr/>
        </p:nvSpPr>
        <p:spPr>
          <a:xfrm>
            <a:off x="936428" y="3511934"/>
            <a:ext cx="29003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E94E1B"/>
                </a:solidFill>
                <a:latin typeface="Calibri" panose="020F0502020204030204"/>
              </a:rPr>
              <a:t>sexual favours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F6D9C07-D7EB-D66A-8B6A-C26225A4CEEB}"/>
              </a:ext>
            </a:extLst>
          </p:cNvPr>
          <p:cNvSpPr txBox="1"/>
          <p:nvPr/>
        </p:nvSpPr>
        <p:spPr>
          <a:xfrm>
            <a:off x="2425338" y="244318"/>
            <a:ext cx="61395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E94E1B"/>
                </a:solidFill>
                <a:latin typeface="Calibri" panose="020F0502020204030204"/>
              </a:rPr>
              <a:t>spreading rumours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347E45E-96FD-0835-ED0A-5E2B16949CC7}"/>
              </a:ext>
            </a:extLst>
          </p:cNvPr>
          <p:cNvSpPr txBox="1"/>
          <p:nvPr/>
        </p:nvSpPr>
        <p:spPr>
          <a:xfrm>
            <a:off x="8194765" y="2911664"/>
            <a:ext cx="33225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E94E1B"/>
                </a:solidFill>
                <a:latin typeface="Calibri" panose="020F0502020204030204"/>
              </a:rPr>
              <a:t>touching, hugging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57811A3-6F70-A956-55B3-96E6B770267B}"/>
              </a:ext>
            </a:extLst>
          </p:cNvPr>
          <p:cNvSpPr txBox="1"/>
          <p:nvPr/>
        </p:nvSpPr>
        <p:spPr>
          <a:xfrm>
            <a:off x="374469" y="4575440"/>
            <a:ext cx="61395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E94E1B"/>
                </a:solidFill>
                <a:latin typeface="Calibri" panose="020F0502020204030204"/>
              </a:rPr>
              <a:t>comments on social media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0EBDDB4-E8C1-76CA-FB72-536D1DB7D47D}"/>
              </a:ext>
            </a:extLst>
          </p:cNvPr>
          <p:cNvSpPr txBox="1"/>
          <p:nvPr/>
        </p:nvSpPr>
        <p:spPr>
          <a:xfrm>
            <a:off x="7658496" y="4008068"/>
            <a:ext cx="33225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E94E1B"/>
                </a:solidFill>
                <a:latin typeface="Calibri" panose="020F0502020204030204"/>
              </a:rPr>
              <a:t>explicit texts/ emails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38E1841-18BD-AB5E-7BFE-F2A0BE3674F8}"/>
              </a:ext>
            </a:extLst>
          </p:cNvPr>
          <p:cNvSpPr txBox="1"/>
          <p:nvPr/>
        </p:nvSpPr>
        <p:spPr>
          <a:xfrm>
            <a:off x="9472877" y="569996"/>
            <a:ext cx="18810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E94E1B"/>
                </a:solidFill>
                <a:latin typeface="Calibri" panose="020F0502020204030204"/>
              </a:rPr>
              <a:t>gestures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DDA800F-7A4D-1A3B-0EF0-D0ADC9421CAD}"/>
              </a:ext>
            </a:extLst>
          </p:cNvPr>
          <p:cNvSpPr txBox="1"/>
          <p:nvPr/>
        </p:nvSpPr>
        <p:spPr>
          <a:xfrm>
            <a:off x="3609064" y="1464989"/>
            <a:ext cx="61408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E94E1B"/>
                </a:solidFill>
                <a:latin typeface="Calibri" panose="020F0502020204030204"/>
              </a:rPr>
              <a:t>b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E94E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eing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E94E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“touchy feely”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F220F53-D5D3-6E9E-27D7-A022DAA1F260}"/>
              </a:ext>
            </a:extLst>
          </p:cNvPr>
          <p:cNvSpPr txBox="1"/>
          <p:nvPr/>
        </p:nvSpPr>
        <p:spPr>
          <a:xfrm>
            <a:off x="4993343" y="5030512"/>
            <a:ext cx="9592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E94E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rape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6496721-A020-4DE0-5BC0-481C146318CB}"/>
              </a:ext>
            </a:extLst>
          </p:cNvPr>
          <p:cNvSpPr txBox="1"/>
          <p:nvPr/>
        </p:nvSpPr>
        <p:spPr>
          <a:xfrm>
            <a:off x="7237232" y="5300754"/>
            <a:ext cx="26121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E94E1B"/>
                </a:solidFill>
                <a:latin typeface="Calibri" panose="020F0502020204030204"/>
              </a:rPr>
              <a:t>aggression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225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/>
      <p:bldP spid="21" grpId="0"/>
      <p:bldP spid="25" grpId="0"/>
      <p:bldP spid="27" grpId="0"/>
      <p:bldP spid="29" grpId="0"/>
      <p:bldP spid="31" grpId="0"/>
      <p:bldP spid="33" grpId="0"/>
      <p:bldP spid="35" grpId="0"/>
      <p:bldP spid="37" grpId="0"/>
      <p:bldP spid="39" grpId="0"/>
      <p:bldP spid="41" grpId="0"/>
      <p:bldP spid="43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3EB06-24BA-C26C-2F6D-212C85CE6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DD3279-7C1B-C5BF-9820-27A97748BC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072" y="5762242"/>
            <a:ext cx="636162" cy="7591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7D241C-21E0-E133-92C3-D22D64FDC9CF}"/>
              </a:ext>
            </a:extLst>
          </p:cNvPr>
          <p:cNvSpPr txBox="1"/>
          <p:nvPr/>
        </p:nvSpPr>
        <p:spPr>
          <a:xfrm>
            <a:off x="548639" y="940525"/>
            <a:ext cx="49089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E94E1B"/>
                </a:solidFill>
              </a:rPr>
              <a:t>What is sexual harassment?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143A63-8859-85D1-87B5-9F5E48588779}"/>
              </a:ext>
            </a:extLst>
          </p:cNvPr>
          <p:cNvSpPr txBox="1"/>
          <p:nvPr/>
        </p:nvSpPr>
        <p:spPr>
          <a:xfrm>
            <a:off x="5055596" y="190547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CE0C4E"/>
              </a:buClr>
            </a:pPr>
            <a:r>
              <a:rPr lang="en-GB" sz="2400" dirty="0"/>
              <a:t>“less favourable treatment”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AF32D4-7E18-0011-86F3-3BBB5B65F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906" y="1986938"/>
            <a:ext cx="3810330" cy="25300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E065B0-96C6-2F75-140E-6A3D4E20C61E}"/>
              </a:ext>
            </a:extLst>
          </p:cNvPr>
          <p:cNvSpPr txBox="1"/>
          <p:nvPr/>
        </p:nvSpPr>
        <p:spPr>
          <a:xfrm>
            <a:off x="6008915" y="245140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f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 rejecting…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A2B20F-7872-C127-0284-82F5A3ED1ADC}"/>
              </a:ext>
            </a:extLst>
          </p:cNvPr>
          <p:cNvSpPr txBox="1"/>
          <p:nvPr/>
        </p:nvSpPr>
        <p:spPr>
          <a:xfrm>
            <a:off x="6008915" y="299733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or submitting to ...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43BE21-4932-108F-3E6B-A355AC5B9882}"/>
              </a:ext>
            </a:extLst>
          </p:cNvPr>
          <p:cNvSpPr txBox="1"/>
          <p:nvPr/>
        </p:nvSpPr>
        <p:spPr>
          <a:xfrm>
            <a:off x="6008915" y="354326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unwanted conduct of a sexual nature…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C04FAF-76F9-4948-29B4-216BD8FA6556}"/>
              </a:ext>
            </a:extLst>
          </p:cNvPr>
          <p:cNvSpPr txBox="1"/>
          <p:nvPr/>
        </p:nvSpPr>
        <p:spPr>
          <a:xfrm>
            <a:off x="6008915" y="408919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… w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hich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violates the worker’s dignity…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A34FC2-02D0-AF5F-8993-869C61D91C3B}"/>
              </a:ext>
            </a:extLst>
          </p:cNvPr>
          <p:cNvSpPr txBox="1"/>
          <p:nvPr/>
        </p:nvSpPr>
        <p:spPr>
          <a:xfrm>
            <a:off x="6008915" y="463512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or creates a hostile etc environment </a:t>
            </a:r>
          </a:p>
        </p:txBody>
      </p:sp>
    </p:spTree>
    <p:extLst>
      <p:ext uri="{BB962C8B-B14F-4D97-AF65-F5344CB8AC3E}">
        <p14:creationId xmlns:p14="http://schemas.microsoft.com/office/powerpoint/2010/main" val="372095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  <p:bldP spid="9" grpId="0"/>
      <p:bldP spid="13" grpId="0"/>
      <p:bldP spid="16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AB62A-718B-DFAC-B070-63A15B934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223DAA-C761-7D6D-10FF-D41885559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072" y="5762242"/>
            <a:ext cx="636162" cy="7591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449340-E7B6-23C9-FF1A-AEB993F826F3}"/>
              </a:ext>
            </a:extLst>
          </p:cNvPr>
          <p:cNvSpPr txBox="1"/>
          <p:nvPr/>
        </p:nvSpPr>
        <p:spPr>
          <a:xfrm>
            <a:off x="513805" y="287383"/>
            <a:ext cx="58417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E94E1B"/>
                </a:solidFill>
              </a:rPr>
              <a:t>Addressing the preventative duty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0F0795D-8B96-FEBC-FDA9-01BF992131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623734"/>
              </p:ext>
            </p:extLst>
          </p:nvPr>
        </p:nvGraphicFramePr>
        <p:xfrm>
          <a:off x="574766" y="762650"/>
          <a:ext cx="10136777" cy="5990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00DFCEA0-EBF3-2F92-2A00-E796CCAEFA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3140" y="2435681"/>
            <a:ext cx="2901948" cy="245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197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B4B5C-9AF3-B4CC-CB15-633B48000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4754AB-4C92-B566-9031-3131E7109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072" y="5762242"/>
            <a:ext cx="636162" cy="7591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D081FB-AF9A-B79F-12E9-CFC97AD8A21B}"/>
              </a:ext>
            </a:extLst>
          </p:cNvPr>
          <p:cNvSpPr txBox="1"/>
          <p:nvPr/>
        </p:nvSpPr>
        <p:spPr>
          <a:xfrm>
            <a:off x="513805" y="287383"/>
            <a:ext cx="58417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E94E1B"/>
                </a:solidFill>
              </a:rPr>
              <a:t>Addressing the preventative duty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6B68F8-B682-B27A-2960-D5FF52019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9124" y="711384"/>
            <a:ext cx="2901948" cy="24569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7A932C-FDCF-2F29-8692-54D54F80889C}"/>
              </a:ext>
            </a:extLst>
          </p:cNvPr>
          <p:cNvSpPr txBox="1"/>
          <p:nvPr/>
        </p:nvSpPr>
        <p:spPr>
          <a:xfrm>
            <a:off x="513805" y="121479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b="1" dirty="0">
                <a:solidFill>
                  <a:srgbClr val="CE0C4E"/>
                </a:solidFill>
                <a:latin typeface="Calibri" panose="020F0502020204030204"/>
              </a:rPr>
              <a:t>S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tep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1: Policy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CA4521-3449-C638-B1D4-BD98EE4CBC2D}"/>
              </a:ext>
            </a:extLst>
          </p:cNvPr>
          <p:cNvSpPr txBox="1"/>
          <p:nvPr/>
        </p:nvSpPr>
        <p:spPr>
          <a:xfrm>
            <a:off x="969791" y="1939834"/>
            <a:ext cx="63746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 an effective anti-harassment policy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AF9A2B-09A7-9EDF-5330-FD0698C4FB24}"/>
              </a:ext>
            </a:extLst>
          </p:cNvPr>
          <p:cNvSpPr txBox="1"/>
          <p:nvPr/>
        </p:nvSpPr>
        <p:spPr>
          <a:xfrm>
            <a:off x="969791" y="253849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Specify who is protected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2DF817-0477-A29D-3747-B5710CA7D2A4}"/>
              </a:ext>
            </a:extLst>
          </p:cNvPr>
          <p:cNvSpPr txBox="1"/>
          <p:nvPr/>
        </p:nvSpPr>
        <p:spPr>
          <a:xfrm>
            <a:off x="969791" y="313181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Sexual harassment will not be tolerated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F53464-0F04-C923-43CD-C6017589199A}"/>
              </a:ext>
            </a:extLst>
          </p:cNvPr>
          <p:cNvSpPr txBox="1"/>
          <p:nvPr/>
        </p:nvSpPr>
        <p:spPr>
          <a:xfrm>
            <a:off x="969791" y="372513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Define sexual harassment and give examples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AA3CAB-E677-BF5C-CCAC-DA4103A00AD8}"/>
              </a:ext>
            </a:extLst>
          </p:cNvPr>
          <p:cNvSpPr txBox="1"/>
          <p:nvPr/>
        </p:nvSpPr>
        <p:spPr>
          <a:xfrm>
            <a:off x="969791" y="428088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Set out a complaints procedure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16BD08-5FFA-00B1-24F5-5D6171164D19}"/>
              </a:ext>
            </a:extLst>
          </p:cNvPr>
          <p:cNvSpPr txBox="1"/>
          <p:nvPr/>
        </p:nvSpPr>
        <p:spPr>
          <a:xfrm>
            <a:off x="969791" y="480240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Address third-party harassment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93E4AE-F5C0-7884-66FB-738C00D5B50E}"/>
              </a:ext>
            </a:extLst>
          </p:cNvPr>
          <p:cNvSpPr txBox="1"/>
          <p:nvPr/>
        </p:nvSpPr>
        <p:spPr>
          <a:xfrm>
            <a:off x="969791" y="535478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No time limit for complaints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579EAB-AC44-A85F-5C52-4BE1541D60F9}"/>
              </a:ext>
            </a:extLst>
          </p:cNvPr>
          <p:cNvSpPr txBox="1"/>
          <p:nvPr/>
        </p:nvSpPr>
        <p:spPr>
          <a:xfrm>
            <a:off x="969791" y="590715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Don’t over-emphasise vexatious complaints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12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7" grpId="0"/>
      <p:bldP spid="19" grpId="0"/>
      <p:bldP spid="21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43FB6-F748-452C-548E-0175F314F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C8940A-682F-DE64-855A-2400B79DA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072" y="5762242"/>
            <a:ext cx="636162" cy="7591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9094C1-9D62-B1BB-D139-A1FF3A18CDB1}"/>
              </a:ext>
            </a:extLst>
          </p:cNvPr>
          <p:cNvSpPr txBox="1"/>
          <p:nvPr/>
        </p:nvSpPr>
        <p:spPr>
          <a:xfrm>
            <a:off x="513805" y="287383"/>
            <a:ext cx="58417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E94E1B"/>
                </a:solidFill>
              </a:rPr>
              <a:t>Addressing the preventative duty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3CCC10-445A-FEA1-2184-DC5132058149}"/>
              </a:ext>
            </a:extLst>
          </p:cNvPr>
          <p:cNvSpPr txBox="1"/>
          <p:nvPr/>
        </p:nvSpPr>
        <p:spPr>
          <a:xfrm>
            <a:off x="513805" y="121479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b="1" dirty="0">
                <a:solidFill>
                  <a:srgbClr val="CE0C4E"/>
                </a:solidFill>
                <a:latin typeface="Calibri" panose="020F0502020204030204"/>
              </a:rPr>
              <a:t>S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tep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2: Engagement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A3D696-A14C-E025-F962-FB32EF1EF611}"/>
              </a:ext>
            </a:extLst>
          </p:cNvPr>
          <p:cNvSpPr txBox="1"/>
          <p:nvPr/>
        </p:nvSpPr>
        <p:spPr>
          <a:xfrm>
            <a:off x="969791" y="1939834"/>
            <a:ext cx="63746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Engage your staff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8C942A-F010-2738-D8C9-D5EF24FA80BE}"/>
              </a:ext>
            </a:extLst>
          </p:cNvPr>
          <p:cNvSpPr txBox="1"/>
          <p:nvPr/>
        </p:nvSpPr>
        <p:spPr>
          <a:xfrm>
            <a:off x="969791" y="253849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Staff surveys, 1-2-1s, exit interviews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532364-5596-047D-7C4E-979FAB4BADD2}"/>
              </a:ext>
            </a:extLst>
          </p:cNvPr>
          <p:cNvSpPr txBox="1"/>
          <p:nvPr/>
        </p:nvSpPr>
        <p:spPr>
          <a:xfrm>
            <a:off x="969791" y="313181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Understand: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951E72-43B1-6363-6709-FFDAF856AAF6}"/>
              </a:ext>
            </a:extLst>
          </p:cNvPr>
          <p:cNvSpPr txBox="1"/>
          <p:nvPr/>
        </p:nvSpPr>
        <p:spPr>
          <a:xfrm>
            <a:off x="1438008" y="364730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Potential issues/ risks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3B6E8D-3015-F105-2CA7-9A8734F389C1}"/>
              </a:ext>
            </a:extLst>
          </p:cNvPr>
          <p:cNvSpPr txBox="1"/>
          <p:nvPr/>
        </p:nvSpPr>
        <p:spPr>
          <a:xfrm>
            <a:off x="1438008" y="4224855"/>
            <a:ext cx="45514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If your actions are effective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A0DC54-0A7C-C7CA-B2BE-16E9DB96BCD5}"/>
              </a:ext>
            </a:extLst>
          </p:cNvPr>
          <p:cNvSpPr txBox="1"/>
          <p:nvPr/>
        </p:nvSpPr>
        <p:spPr>
          <a:xfrm>
            <a:off x="969791" y="480240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Ensure workers are aware of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D33392-EF68-5C0A-101B-6E9FBF9A35E0}"/>
              </a:ext>
            </a:extLst>
          </p:cNvPr>
          <p:cNvSpPr txBox="1"/>
          <p:nvPr/>
        </p:nvSpPr>
        <p:spPr>
          <a:xfrm>
            <a:off x="1438008" y="535478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to make a complaint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17F9A79-69D7-EB51-2969-7CD36BC10108}"/>
              </a:ext>
            </a:extLst>
          </p:cNvPr>
          <p:cNvSpPr txBox="1"/>
          <p:nvPr/>
        </p:nvSpPr>
        <p:spPr>
          <a:xfrm>
            <a:off x="1438008" y="5832981"/>
            <a:ext cx="8019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harassment policy and consequences of breaching it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22246C-8054-4CE3-0017-14DD0192B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3550" y="1581473"/>
            <a:ext cx="3562759" cy="260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39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7" grpId="0"/>
      <p:bldP spid="19" grpId="0"/>
      <p:bldP spid="21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66E4B-503C-B519-2B21-98DC684F4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E3A4CCC-323F-24CE-8ABB-2933BE4974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85D00D-BBE8-29E3-0CEB-534229B9B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072" y="5762242"/>
            <a:ext cx="636162" cy="7591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6DDB7B-FB95-EC00-C1A6-E9C9B717CCD0}"/>
              </a:ext>
            </a:extLst>
          </p:cNvPr>
          <p:cNvSpPr txBox="1"/>
          <p:nvPr/>
        </p:nvSpPr>
        <p:spPr>
          <a:xfrm>
            <a:off x="513805" y="287383"/>
            <a:ext cx="14335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E94E1B"/>
                </a:solidFill>
              </a:rPr>
              <a:t>Culture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D538E6-BDFA-26CE-C079-EEA5BD449D5F}"/>
              </a:ext>
            </a:extLst>
          </p:cNvPr>
          <p:cNvSpPr txBox="1"/>
          <p:nvPr/>
        </p:nvSpPr>
        <p:spPr>
          <a:xfrm>
            <a:off x="6096000" y="601002"/>
            <a:ext cx="4885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CE0C4E"/>
                </a:solidFill>
              </a:rPr>
              <a:t>“Stuff” </a:t>
            </a:r>
            <a:r>
              <a:rPr lang="en-GB" dirty="0">
                <a:solidFill>
                  <a:srgbClr val="CE0C4E"/>
                </a:solidFill>
              </a:rPr>
              <a:t>– </a:t>
            </a:r>
            <a:r>
              <a:rPr lang="en-GB" sz="2400" dirty="0">
                <a:solidFill>
                  <a:srgbClr val="CE0C4E"/>
                </a:solidFill>
              </a:rPr>
              <a:t>Policies, Posters, Comms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293381-55BA-9EDB-3FAF-819EF2FF70C8}"/>
              </a:ext>
            </a:extLst>
          </p:cNvPr>
          <p:cNvSpPr txBox="1"/>
          <p:nvPr/>
        </p:nvSpPr>
        <p:spPr>
          <a:xfrm>
            <a:off x="6096000" y="3498668"/>
            <a:ext cx="61569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lang="en-GB" sz="2400" b="1" dirty="0">
                <a:solidFill>
                  <a:srgbClr val="CE0C4E"/>
                </a:solidFill>
                <a:latin typeface="Calibri" panose="020F0502020204030204"/>
              </a:rPr>
              <a:t>Underlying conditions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srgbClr val="CE0C4E"/>
                </a:solidFill>
                <a:latin typeface="Calibri" panose="020F0502020204030204"/>
              </a:rPr>
              <a:t>Education &amp; awareness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Behaviours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srgbClr val="CE0C4E"/>
                </a:solidFill>
                <a:latin typeface="Calibri" panose="020F0502020204030204"/>
              </a:rPr>
              <a:t>Values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Psychological safety</a:t>
            </a:r>
          </a:p>
        </p:txBody>
      </p:sp>
    </p:spTree>
    <p:extLst>
      <p:ext uri="{BB962C8B-B14F-4D97-AF65-F5344CB8AC3E}">
        <p14:creationId xmlns:p14="http://schemas.microsoft.com/office/powerpoint/2010/main" val="279955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46A61-423C-1B81-3191-5F69AEE8D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1F60AB-EE32-8A91-58DA-D8C79873E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072" y="5762242"/>
            <a:ext cx="636162" cy="7591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EE6261-1CFC-945F-05BB-45E5FF8659A9}"/>
              </a:ext>
            </a:extLst>
          </p:cNvPr>
          <p:cNvSpPr txBox="1"/>
          <p:nvPr/>
        </p:nvSpPr>
        <p:spPr>
          <a:xfrm>
            <a:off x="513805" y="287383"/>
            <a:ext cx="58417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E94E1B"/>
                </a:solidFill>
              </a:rPr>
              <a:t>Addressing the preventative duty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E917E0-1A60-9C06-B8F3-749B907ACF8B}"/>
              </a:ext>
            </a:extLst>
          </p:cNvPr>
          <p:cNvSpPr txBox="1"/>
          <p:nvPr/>
        </p:nvSpPr>
        <p:spPr>
          <a:xfrm>
            <a:off x="513805" y="118866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b="1" dirty="0">
                <a:solidFill>
                  <a:srgbClr val="CE0C4E"/>
                </a:solidFill>
                <a:latin typeface="Calibri" panose="020F0502020204030204"/>
              </a:rPr>
              <a:t>S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tep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3: Risk Assessment 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D3FCCAD-70C1-FAB4-C40B-3F5D5C2AB0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3484335"/>
              </p:ext>
            </p:extLst>
          </p:nvPr>
        </p:nvGraphicFramePr>
        <p:xfrm>
          <a:off x="812799" y="1895324"/>
          <a:ext cx="10029371" cy="4340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43820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4B84E-D6C9-2809-6E8D-DD440CE4B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D17B99E-678D-F7EB-65F8-824DF62351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104" y="13009"/>
            <a:ext cx="6905896" cy="44849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0C1A4E-FC9D-55C2-D636-12E4EFE6F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072" y="5762242"/>
            <a:ext cx="636162" cy="7591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69CE91-BE55-68ED-C4B1-699CE80D2850}"/>
              </a:ext>
            </a:extLst>
          </p:cNvPr>
          <p:cNvSpPr txBox="1"/>
          <p:nvPr/>
        </p:nvSpPr>
        <p:spPr>
          <a:xfrm>
            <a:off x="156751" y="374357"/>
            <a:ext cx="36314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b="1" dirty="0">
                <a:solidFill>
                  <a:srgbClr val="CE0C4E"/>
                </a:solidFill>
                <a:latin typeface="Calibri" panose="020F0502020204030204"/>
              </a:rPr>
              <a:t>S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tep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3: Risk Assessment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F87F6F-C6D2-9297-0131-580CC9DF85B0}"/>
              </a:ext>
            </a:extLst>
          </p:cNvPr>
          <p:cNvSpPr txBox="1"/>
          <p:nvPr/>
        </p:nvSpPr>
        <p:spPr>
          <a:xfrm>
            <a:off x="496386" y="100651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Risk areas/ potential hazards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29FB98-B018-6C93-1986-1BEAF37DC37F}"/>
              </a:ext>
            </a:extLst>
          </p:cNvPr>
          <p:cNvSpPr txBox="1"/>
          <p:nvPr/>
        </p:nvSpPr>
        <p:spPr>
          <a:xfrm>
            <a:off x="130630" y="1793801"/>
            <a:ext cx="27606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E94E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Power imbalances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1FBD81-C1EB-CE6F-400E-AAC79833504F}"/>
              </a:ext>
            </a:extLst>
          </p:cNvPr>
          <p:cNvSpPr txBox="1"/>
          <p:nvPr/>
        </p:nvSpPr>
        <p:spPr>
          <a:xfrm>
            <a:off x="2090057" y="2413520"/>
            <a:ext cx="30915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Tx/>
              <a:buNone/>
              <a:tabLst/>
              <a:defRPr/>
            </a:pPr>
            <a:r>
              <a:rPr lang="en-GB" sz="2400" dirty="0">
                <a:solidFill>
                  <a:srgbClr val="E94E1B"/>
                </a:solidFill>
                <a:latin typeface="Calibri" panose="020F0502020204030204"/>
              </a:rPr>
              <a:t>Lack of diversity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143BB5-7E91-EC39-6BFD-12E5DDEA6803}"/>
              </a:ext>
            </a:extLst>
          </p:cNvPr>
          <p:cNvSpPr txBox="1"/>
          <p:nvPr/>
        </p:nvSpPr>
        <p:spPr>
          <a:xfrm>
            <a:off x="130630" y="298241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Tx/>
              <a:buNone/>
              <a:tabLst/>
              <a:defRPr/>
            </a:pPr>
            <a:r>
              <a:rPr lang="en-GB" sz="2400" dirty="0">
                <a:solidFill>
                  <a:srgbClr val="E94E1B"/>
                </a:solidFill>
                <a:latin typeface="Calibri" panose="020F0502020204030204"/>
              </a:rPr>
              <a:t>Vulnerable groups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48B8421-8B25-5B35-C9DF-640FE8089F1F}"/>
              </a:ext>
            </a:extLst>
          </p:cNvPr>
          <p:cNvSpPr txBox="1"/>
          <p:nvPr/>
        </p:nvSpPr>
        <p:spPr>
          <a:xfrm>
            <a:off x="2085702" y="355130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Tx/>
              <a:buNone/>
              <a:tabLst/>
              <a:defRPr/>
            </a:pPr>
            <a:r>
              <a:rPr lang="en-GB" sz="2400" dirty="0">
                <a:solidFill>
                  <a:srgbClr val="E94E1B"/>
                </a:solidFill>
                <a:latin typeface="Calibri" panose="020F0502020204030204"/>
              </a:rPr>
              <a:t>Lone or night working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254E1D2-226A-F042-4C9F-F5E57F632A63}"/>
              </a:ext>
            </a:extLst>
          </p:cNvPr>
          <p:cNvSpPr txBox="1"/>
          <p:nvPr/>
        </p:nvSpPr>
        <p:spPr>
          <a:xfrm>
            <a:off x="130630" y="4189116"/>
            <a:ext cx="34573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Tx/>
              <a:buNone/>
              <a:tabLst/>
              <a:defRPr/>
            </a:pPr>
            <a:r>
              <a:rPr lang="en-GB" sz="2400" dirty="0">
                <a:solidFill>
                  <a:srgbClr val="E94E1B"/>
                </a:solidFill>
                <a:latin typeface="Calibri" panose="020F0502020204030204"/>
              </a:rPr>
              <a:t>Customer contact/ profile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1DEB1F-4079-A746-B7F6-0232949F6543}"/>
              </a:ext>
            </a:extLst>
          </p:cNvPr>
          <p:cNvSpPr txBox="1"/>
          <p:nvPr/>
        </p:nvSpPr>
        <p:spPr>
          <a:xfrm>
            <a:off x="2085702" y="486026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Tx/>
              <a:buNone/>
              <a:tabLst/>
              <a:defRPr/>
            </a:pPr>
            <a:r>
              <a:rPr lang="en-GB" sz="2400" dirty="0">
                <a:solidFill>
                  <a:srgbClr val="E94E1B"/>
                </a:solidFill>
                <a:latin typeface="Calibri" panose="020F0502020204030204"/>
              </a:rPr>
              <a:t>Expectation to attend external events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A1095B3-1E52-7A2D-5100-26C29EF86073}"/>
              </a:ext>
            </a:extLst>
          </p:cNvPr>
          <p:cNvSpPr txBox="1"/>
          <p:nvPr/>
        </p:nvSpPr>
        <p:spPr>
          <a:xfrm>
            <a:off x="130630" y="5491430"/>
            <a:ext cx="15675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E94E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Alcohol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EDE6EEB-048A-1657-F58A-BDA9F01A7FEF}"/>
              </a:ext>
            </a:extLst>
          </p:cNvPr>
          <p:cNvSpPr txBox="1"/>
          <p:nvPr/>
        </p:nvSpPr>
        <p:spPr>
          <a:xfrm>
            <a:off x="2085702" y="5498074"/>
            <a:ext cx="21379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Tx/>
              <a:buNone/>
              <a:tabLst/>
              <a:defRPr/>
            </a:pPr>
            <a:r>
              <a:rPr lang="en-GB" sz="2400" dirty="0">
                <a:solidFill>
                  <a:srgbClr val="E94E1B"/>
                </a:solidFill>
                <a:latin typeface="Calibri" panose="020F0502020204030204"/>
              </a:rPr>
              <a:t>Office layout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2967CEA-552A-5FE8-616E-F5CEAEE9218F}"/>
              </a:ext>
            </a:extLst>
          </p:cNvPr>
          <p:cNvSpPr txBox="1"/>
          <p:nvPr/>
        </p:nvSpPr>
        <p:spPr>
          <a:xfrm>
            <a:off x="4345577" y="5491429"/>
            <a:ext cx="2307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Tx/>
              <a:buNone/>
              <a:tabLst/>
              <a:defRPr/>
            </a:pPr>
            <a:r>
              <a:rPr lang="en-GB" sz="2400" dirty="0">
                <a:solidFill>
                  <a:srgbClr val="E94E1B"/>
                </a:solidFill>
                <a:latin typeface="Calibri" panose="020F0502020204030204"/>
              </a:rPr>
              <a:t>“banter culture”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D2F7E9A-E2DE-9129-59F4-83456047C31B}"/>
              </a:ext>
            </a:extLst>
          </p:cNvPr>
          <p:cNvSpPr txBox="1"/>
          <p:nvPr/>
        </p:nvSpPr>
        <p:spPr>
          <a:xfrm>
            <a:off x="7132320" y="5498074"/>
            <a:ext cx="31612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Tx/>
              <a:buNone/>
              <a:tabLst/>
              <a:defRPr/>
            </a:pPr>
            <a:r>
              <a:rPr lang="en-GB" sz="2400" dirty="0">
                <a:solidFill>
                  <a:srgbClr val="E94E1B"/>
                </a:solidFill>
                <a:latin typeface="Calibri" panose="020F0502020204030204"/>
              </a:rPr>
              <a:t>Open secrets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E94E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425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5" grpId="0"/>
      <p:bldP spid="17" grpId="0"/>
      <p:bldP spid="19" grpId="0"/>
      <p:bldP spid="21" grpId="0"/>
      <p:bldP spid="23" grpId="0"/>
      <p:bldP spid="25" grpId="0"/>
      <p:bldP spid="27" grpId="0"/>
      <p:bldP spid="29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2AFE3-DD4A-878E-875B-756FF8982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6F7C86-183A-60F7-1444-38DBF6F12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072" y="5762242"/>
            <a:ext cx="636162" cy="7591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FF74C5-01A1-8CFC-55C7-E4B732B9F0D0}"/>
              </a:ext>
            </a:extLst>
          </p:cNvPr>
          <p:cNvSpPr txBox="1"/>
          <p:nvPr/>
        </p:nvSpPr>
        <p:spPr>
          <a:xfrm>
            <a:off x="513805" y="287383"/>
            <a:ext cx="58417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E94E1B"/>
                </a:solidFill>
              </a:rPr>
              <a:t>Addressing the preventative duty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55C0D2-BAEC-D160-A5C2-34A927274956}"/>
              </a:ext>
            </a:extLst>
          </p:cNvPr>
          <p:cNvSpPr txBox="1"/>
          <p:nvPr/>
        </p:nvSpPr>
        <p:spPr>
          <a:xfrm>
            <a:off x="513805" y="121479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b="1" dirty="0">
                <a:solidFill>
                  <a:srgbClr val="CE0C4E"/>
                </a:solidFill>
                <a:latin typeface="Calibri" panose="020F0502020204030204"/>
              </a:rPr>
              <a:t>S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tep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4</a:t>
            </a:r>
            <a:r>
              <a:rPr lang="en-GB" sz="2400" b="1" dirty="0">
                <a:solidFill>
                  <a:srgbClr val="CE0C4E"/>
                </a:solidFill>
                <a:latin typeface="Calibri" panose="020F0502020204030204"/>
              </a:rPr>
              <a:t>: Reporting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CD2883-583C-0D20-5988-754C6CC1339D}"/>
              </a:ext>
            </a:extLst>
          </p:cNvPr>
          <p:cNvSpPr txBox="1"/>
          <p:nvPr/>
        </p:nvSpPr>
        <p:spPr>
          <a:xfrm>
            <a:off x="969791" y="1939834"/>
            <a:ext cx="63746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system is in place?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82007A-50C0-C41D-4255-A8C273F63573}"/>
              </a:ext>
            </a:extLst>
          </p:cNvPr>
          <p:cNvSpPr txBox="1"/>
          <p:nvPr/>
        </p:nvSpPr>
        <p:spPr>
          <a:xfrm>
            <a:off x="969791" y="253849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it adequate</a:t>
            </a: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?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90C6B8-CF92-BBBC-1647-03FC86A683C9}"/>
              </a:ext>
            </a:extLst>
          </p:cNvPr>
          <p:cNvSpPr txBox="1"/>
          <p:nvPr/>
        </p:nvSpPr>
        <p:spPr>
          <a:xfrm>
            <a:off x="969791" y="313181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staff aware?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FF9306-C893-C017-94CE-74B57CAA70A7}"/>
              </a:ext>
            </a:extLst>
          </p:cNvPr>
          <p:cNvSpPr txBox="1"/>
          <p:nvPr/>
        </p:nvSpPr>
        <p:spPr>
          <a:xfrm>
            <a:off x="969791" y="370051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could it be strengthened?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0E06DA1-AF2A-8568-BF95-204447E5BD65}"/>
              </a:ext>
            </a:extLst>
          </p:cNvPr>
          <p:cNvSpPr txBox="1"/>
          <p:nvPr/>
        </p:nvSpPr>
        <p:spPr>
          <a:xfrm>
            <a:off x="969791" y="4245966"/>
            <a:ext cx="45514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Awareness of sexual harassment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AB79FC-AD23-F821-4A68-CFF79CC5378E}"/>
              </a:ext>
            </a:extLst>
          </p:cNvPr>
          <p:cNvSpPr txBox="1"/>
          <p:nvPr/>
        </p:nvSpPr>
        <p:spPr>
          <a:xfrm>
            <a:off x="969791" y="4791421"/>
            <a:ext cx="8019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Other support mechanisms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ADA915-22B1-CB60-DCB0-836F6D2CC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0852" y="1327781"/>
            <a:ext cx="3858720" cy="278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76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7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53DF7-D966-9846-FEC8-E988184B8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AAD3F9-9411-F04D-0EE6-CD45AD5A40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072" y="5762242"/>
            <a:ext cx="636162" cy="7591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9AE815-1DF0-532D-374A-A2C88D4C685F}"/>
              </a:ext>
            </a:extLst>
          </p:cNvPr>
          <p:cNvSpPr txBox="1"/>
          <p:nvPr/>
        </p:nvSpPr>
        <p:spPr>
          <a:xfrm>
            <a:off x="513805" y="287383"/>
            <a:ext cx="58417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E94E1B"/>
                </a:solidFill>
              </a:rPr>
              <a:t>Addressing the preventative duty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4DD2E0-4FF6-B4A9-0CB0-E2838C60D4FB}"/>
              </a:ext>
            </a:extLst>
          </p:cNvPr>
          <p:cNvSpPr txBox="1"/>
          <p:nvPr/>
        </p:nvSpPr>
        <p:spPr>
          <a:xfrm>
            <a:off x="513805" y="121479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b="1" dirty="0">
                <a:solidFill>
                  <a:srgbClr val="CE0C4E"/>
                </a:solidFill>
                <a:latin typeface="Calibri" panose="020F0502020204030204"/>
              </a:rPr>
              <a:t>S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tep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5</a:t>
            </a:r>
            <a:r>
              <a:rPr lang="en-GB" sz="2400" b="1" dirty="0">
                <a:solidFill>
                  <a:srgbClr val="CE0C4E"/>
                </a:solidFill>
                <a:latin typeface="Calibri" panose="020F0502020204030204"/>
              </a:rPr>
              <a:t>: Training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B19FD0-EAB6-A653-9652-CD0B55E8CD73}"/>
              </a:ext>
            </a:extLst>
          </p:cNvPr>
          <p:cNvSpPr txBox="1"/>
          <p:nvPr/>
        </p:nvSpPr>
        <p:spPr>
          <a:xfrm>
            <a:off x="969791" y="1939834"/>
            <a:ext cx="63746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all staff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B6A6A6-2DC2-79F9-C9D8-7F7FD4795925}"/>
              </a:ext>
            </a:extLst>
          </p:cNvPr>
          <p:cNvSpPr txBox="1"/>
          <p:nvPr/>
        </p:nvSpPr>
        <p:spPr>
          <a:xfrm>
            <a:off x="969791" y="253849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sexual harassment looks like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C59780-AB6C-8B21-84A5-C4B23AE2D05B}"/>
              </a:ext>
            </a:extLst>
          </p:cNvPr>
          <p:cNvSpPr txBox="1"/>
          <p:nvPr/>
        </p:nvSpPr>
        <p:spPr>
          <a:xfrm>
            <a:off x="969791" y="313181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to do if experienced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D005AC-8162-4C92-3DB5-AFDD9F8A41ED}"/>
              </a:ext>
            </a:extLst>
          </p:cNvPr>
          <p:cNvSpPr txBox="1"/>
          <p:nvPr/>
        </p:nvSpPr>
        <p:spPr>
          <a:xfrm>
            <a:off x="969791" y="370051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to do if witnessed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6693AB-1960-F859-36C1-392D8595B9BA}"/>
              </a:ext>
            </a:extLst>
          </p:cNvPr>
          <p:cNvSpPr txBox="1"/>
          <p:nvPr/>
        </p:nvSpPr>
        <p:spPr>
          <a:xfrm>
            <a:off x="969791" y="4245966"/>
            <a:ext cx="46646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to make/ handle complaints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652139-5392-8FF4-ED0E-21B1B7E72D09}"/>
              </a:ext>
            </a:extLst>
          </p:cNvPr>
          <p:cNvSpPr txBox="1"/>
          <p:nvPr/>
        </p:nvSpPr>
        <p:spPr>
          <a:xfrm>
            <a:off x="969791" y="4791421"/>
            <a:ext cx="8019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to address third party harassment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F57BB5-E86E-BF0C-79A5-B1D4A7B4D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59701"/>
            <a:ext cx="4942114" cy="300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80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7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CFFC6-398D-E73F-18EB-987318F8A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5FF772-6A90-3780-BC15-11E68CDE0D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072" y="5762242"/>
            <a:ext cx="636162" cy="7591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18DCE2-63C4-E7C8-408D-51A3A1F6C8A4}"/>
              </a:ext>
            </a:extLst>
          </p:cNvPr>
          <p:cNvSpPr txBox="1"/>
          <p:nvPr/>
        </p:nvSpPr>
        <p:spPr>
          <a:xfrm>
            <a:off x="513805" y="287383"/>
            <a:ext cx="58417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E94E1B"/>
                </a:solidFill>
              </a:rPr>
              <a:t>Addressing the preventative duty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2267B4-675A-5A13-7CCD-1F15EDE488A4}"/>
              </a:ext>
            </a:extLst>
          </p:cNvPr>
          <p:cNvSpPr txBox="1"/>
          <p:nvPr/>
        </p:nvSpPr>
        <p:spPr>
          <a:xfrm>
            <a:off x="513805" y="121479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b="1" dirty="0">
                <a:solidFill>
                  <a:srgbClr val="CE0C4E"/>
                </a:solidFill>
                <a:latin typeface="Calibri" panose="020F0502020204030204"/>
              </a:rPr>
              <a:t>S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tep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6</a:t>
            </a:r>
            <a:r>
              <a:rPr lang="en-GB" sz="2400" b="1" dirty="0">
                <a:solidFill>
                  <a:srgbClr val="CE0C4E"/>
                </a:solidFill>
                <a:latin typeface="Calibri" panose="020F0502020204030204"/>
              </a:rPr>
              <a:t>: Complaints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6B6D12-42BE-3ABF-7E8B-F8D5B3A966BA}"/>
              </a:ext>
            </a:extLst>
          </p:cNvPr>
          <p:cNvSpPr txBox="1"/>
          <p:nvPr/>
        </p:nvSpPr>
        <p:spPr>
          <a:xfrm>
            <a:off x="969791" y="1939834"/>
            <a:ext cx="63746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Act immediately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143789-8826-18C4-877D-02F4E0A69E9D}"/>
              </a:ext>
            </a:extLst>
          </p:cNvPr>
          <p:cNvSpPr txBox="1"/>
          <p:nvPr/>
        </p:nvSpPr>
        <p:spPr>
          <a:xfrm>
            <a:off x="969791" y="253849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Suspend/ separate?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4884D0-3D91-C908-7D26-38375CDB507B}"/>
              </a:ext>
            </a:extLst>
          </p:cNvPr>
          <p:cNvSpPr txBox="1"/>
          <p:nvPr/>
        </p:nvSpPr>
        <p:spPr>
          <a:xfrm>
            <a:off x="969791" y="313181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Investigate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AC7837-FCF5-6DCC-7C2F-88F83EC82010}"/>
              </a:ext>
            </a:extLst>
          </p:cNvPr>
          <p:cNvSpPr txBox="1"/>
          <p:nvPr/>
        </p:nvSpPr>
        <p:spPr>
          <a:xfrm>
            <a:off x="969791" y="370051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Respect complainant’s wishes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759D71-B486-BDBD-AC05-EBE047D5F8BB}"/>
              </a:ext>
            </a:extLst>
          </p:cNvPr>
          <p:cNvSpPr txBox="1"/>
          <p:nvPr/>
        </p:nvSpPr>
        <p:spPr>
          <a:xfrm>
            <a:off x="969791" y="4245966"/>
            <a:ext cx="46646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Ensure confidentiality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040DC5-BBFB-F460-CF35-E72DB7E5A322}"/>
              </a:ext>
            </a:extLst>
          </p:cNvPr>
          <p:cNvSpPr txBox="1"/>
          <p:nvPr/>
        </p:nvSpPr>
        <p:spPr>
          <a:xfrm>
            <a:off x="969791" y="4791421"/>
            <a:ext cx="8019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 Police involvement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DC3B36-4993-4D7A-D5FC-343CDBE4FDF5}"/>
              </a:ext>
            </a:extLst>
          </p:cNvPr>
          <p:cNvSpPr txBox="1"/>
          <p:nvPr/>
        </p:nvSpPr>
        <p:spPr>
          <a:xfrm>
            <a:off x="969791" y="533687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Communicate the outcome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B53141-8DE3-5982-52DB-7430FBEA8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532" y="1625211"/>
            <a:ext cx="4487196" cy="29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13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7" grpId="0"/>
      <p:bldP spid="23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80292-2F5E-E6FB-54AB-B252F955A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39D130-3B49-D81F-425D-500E02BAB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072" y="5762242"/>
            <a:ext cx="636162" cy="7591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48CAC1-059C-5791-9465-E634BA4F6E54}"/>
              </a:ext>
            </a:extLst>
          </p:cNvPr>
          <p:cNvSpPr txBox="1"/>
          <p:nvPr/>
        </p:nvSpPr>
        <p:spPr>
          <a:xfrm>
            <a:off x="513805" y="287383"/>
            <a:ext cx="58417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E94E1B"/>
                </a:solidFill>
              </a:rPr>
              <a:t>Addressing the preventative duty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249356-EF89-467C-4597-620F9B14062E}"/>
              </a:ext>
            </a:extLst>
          </p:cNvPr>
          <p:cNvSpPr txBox="1"/>
          <p:nvPr/>
        </p:nvSpPr>
        <p:spPr>
          <a:xfrm>
            <a:off x="513805" y="121479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b="1" dirty="0">
                <a:solidFill>
                  <a:srgbClr val="CE0C4E"/>
                </a:solidFill>
                <a:latin typeface="Calibri" panose="020F0502020204030204"/>
              </a:rPr>
              <a:t>S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tep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7</a:t>
            </a:r>
            <a:r>
              <a:rPr lang="en-GB" sz="2400" b="1" dirty="0">
                <a:solidFill>
                  <a:srgbClr val="CE0C4E"/>
                </a:solidFill>
                <a:latin typeface="Calibri" panose="020F0502020204030204"/>
              </a:rPr>
              <a:t>: Third Party Harassment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B0B16D-0B29-95D9-CDA5-4CF8DF79250F}"/>
              </a:ext>
            </a:extLst>
          </p:cNvPr>
          <p:cNvSpPr txBox="1"/>
          <p:nvPr/>
        </p:nvSpPr>
        <p:spPr>
          <a:xfrm>
            <a:off x="969791" y="1939834"/>
            <a:ext cx="63746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Identify risk areas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444DB0-BB98-70A6-B209-A43E30BF859E}"/>
              </a:ext>
            </a:extLst>
          </p:cNvPr>
          <p:cNvSpPr txBox="1"/>
          <p:nvPr/>
        </p:nvSpPr>
        <p:spPr>
          <a:xfrm>
            <a:off x="969791" y="253849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Implement control mechanisms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F4B3A5-7313-B2CB-FA2A-9E21D6892739}"/>
              </a:ext>
            </a:extLst>
          </p:cNvPr>
          <p:cNvSpPr txBox="1"/>
          <p:nvPr/>
        </p:nvSpPr>
        <p:spPr>
          <a:xfrm>
            <a:off x="969791" y="313181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Advise third parties of your approach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019B3A-72CF-2F72-45D1-31E309FE01DB}"/>
              </a:ext>
            </a:extLst>
          </p:cNvPr>
          <p:cNvSpPr txBox="1"/>
          <p:nvPr/>
        </p:nvSpPr>
        <p:spPr>
          <a:xfrm>
            <a:off x="969791" y="370051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Reporting mechanisms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D78B02-243F-C6F6-3C3F-02E517142C83}"/>
              </a:ext>
            </a:extLst>
          </p:cNvPr>
          <p:cNvSpPr txBox="1"/>
          <p:nvPr/>
        </p:nvSpPr>
        <p:spPr>
          <a:xfrm>
            <a:off x="969791" y="4245966"/>
            <a:ext cx="46646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Investigate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512362-0D99-CBB2-3C6F-D73AA2D8C9DC}"/>
              </a:ext>
            </a:extLst>
          </p:cNvPr>
          <p:cNvSpPr txBox="1"/>
          <p:nvPr/>
        </p:nvSpPr>
        <p:spPr>
          <a:xfrm>
            <a:off x="969791" y="4791421"/>
            <a:ext cx="8019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Keep a log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6DB079-BC0A-040F-909B-191E9084FF7C}"/>
              </a:ext>
            </a:extLst>
          </p:cNvPr>
          <p:cNvSpPr txBox="1"/>
          <p:nvPr/>
        </p:nvSpPr>
        <p:spPr>
          <a:xfrm>
            <a:off x="969791" y="533687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Communicate the outcome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CCA7C7-EBF1-7112-245E-B07364A65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6628" y="1876942"/>
            <a:ext cx="4664655" cy="310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07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7" grpId="0"/>
      <p:bldP spid="23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2BA87-C267-5CF5-9899-3A4601B53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1FFD84-964C-8374-B3EA-F7DE75506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072" y="5762242"/>
            <a:ext cx="636162" cy="7591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A421EC-5CFD-7803-2CA1-A013EDBCB7E5}"/>
              </a:ext>
            </a:extLst>
          </p:cNvPr>
          <p:cNvSpPr txBox="1"/>
          <p:nvPr/>
        </p:nvSpPr>
        <p:spPr>
          <a:xfrm>
            <a:off x="513805" y="287383"/>
            <a:ext cx="58417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E94E1B"/>
                </a:solidFill>
              </a:rPr>
              <a:t>Addressing the preventative duty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9C53BD-4D64-2103-99FE-94790E578B12}"/>
              </a:ext>
            </a:extLst>
          </p:cNvPr>
          <p:cNvSpPr txBox="1"/>
          <p:nvPr/>
        </p:nvSpPr>
        <p:spPr>
          <a:xfrm>
            <a:off x="513805" y="121479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b="1" dirty="0">
                <a:solidFill>
                  <a:srgbClr val="CE0C4E"/>
                </a:solidFill>
                <a:latin typeface="Calibri" panose="020F0502020204030204"/>
              </a:rPr>
              <a:t>S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tep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8</a:t>
            </a:r>
            <a:r>
              <a:rPr lang="en-GB" sz="2400" b="1" dirty="0">
                <a:solidFill>
                  <a:srgbClr val="CE0C4E"/>
                </a:solidFill>
                <a:latin typeface="Calibri" panose="020F0502020204030204"/>
              </a:rPr>
              <a:t>: Review and monitor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E0C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AB9D5B-FF0B-3AC6-D5BE-22633E499195}"/>
              </a:ext>
            </a:extLst>
          </p:cNvPr>
          <p:cNvSpPr txBox="1"/>
          <p:nvPr/>
        </p:nvSpPr>
        <p:spPr>
          <a:xfrm>
            <a:off x="969791" y="1939834"/>
            <a:ext cx="63746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Regular reviews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F417D6-0066-D951-DC92-CE3F103AACF8}"/>
              </a:ext>
            </a:extLst>
          </p:cNvPr>
          <p:cNvSpPr txBox="1"/>
          <p:nvPr/>
        </p:nvSpPr>
        <p:spPr>
          <a:xfrm>
            <a:off x="969791" y="253849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Lessons learned from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complaints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686013-33F8-E065-E5E9-1D9FA336E2A6}"/>
              </a:ext>
            </a:extLst>
          </p:cNvPr>
          <p:cNvSpPr txBox="1"/>
          <p:nvPr/>
        </p:nvSpPr>
        <p:spPr>
          <a:xfrm>
            <a:off x="969791" y="313181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Identifying trends or concerns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5124D6-476D-A24C-F2BD-78CABC375DC0}"/>
              </a:ext>
            </a:extLst>
          </p:cNvPr>
          <p:cNvSpPr txBox="1"/>
          <p:nvPr/>
        </p:nvSpPr>
        <p:spPr>
          <a:xfrm>
            <a:off x="969791" y="370051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Inviting feedback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621C2B-3E86-A422-9E4A-06B79793EA85}"/>
              </a:ext>
            </a:extLst>
          </p:cNvPr>
          <p:cNvSpPr txBox="1"/>
          <p:nvPr/>
        </p:nvSpPr>
        <p:spPr>
          <a:xfrm>
            <a:off x="969791" y="4245966"/>
            <a:ext cx="46646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Is training up to date?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6C7557-EE63-703F-3718-4E5B82490154}"/>
              </a:ext>
            </a:extLst>
          </p:cNvPr>
          <p:cNvSpPr txBox="1"/>
          <p:nvPr/>
        </p:nvSpPr>
        <p:spPr>
          <a:xfrm>
            <a:off x="969791" y="4791421"/>
            <a:ext cx="5640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0C4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Take into account any workplace changes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775E1D-C87B-F192-7D8A-4FBAF79F5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964" y="1528264"/>
            <a:ext cx="4664655" cy="349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33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7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23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7F6D44-F136-6BCF-C6B8-4A1ACCB9C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34BF631-FA11-0361-7B89-004E1B42F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156" y="5791200"/>
            <a:ext cx="4432813" cy="8164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C3019E-B4EF-DAA6-B407-E100FDD2BC1C}"/>
              </a:ext>
            </a:extLst>
          </p:cNvPr>
          <p:cNvSpPr txBox="1"/>
          <p:nvPr/>
        </p:nvSpPr>
        <p:spPr>
          <a:xfrm>
            <a:off x="3553096" y="2598003"/>
            <a:ext cx="39814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dirty="0">
                <a:solidFill>
                  <a:schemeClr val="bg1"/>
                </a:solidFill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374888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nd Legal template PP presentation" id="{A2FA5D1F-B8D9-4361-9609-0432F5B6DE67}" vid="{EB398272-5591-4996-9904-50315EBAF68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Bond Legal template PP presentation</Template>
  <TotalTime>296</TotalTime>
  <Words>671</Words>
  <Application>Microsoft Office PowerPoint</Application>
  <PresentationFormat>Widescreen</PresentationFormat>
  <Paragraphs>158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Bond</dc:creator>
  <cp:lastModifiedBy>Simon Bond</cp:lastModifiedBy>
  <cp:revision>10</cp:revision>
  <dcterms:created xsi:type="dcterms:W3CDTF">2024-10-13T13:34:20Z</dcterms:created>
  <dcterms:modified xsi:type="dcterms:W3CDTF">2024-10-22T10:59:07Z</dcterms:modified>
</cp:coreProperties>
</file>